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90"/>
  </p:notesMasterIdLst>
  <p:sldIdLst>
    <p:sldId id="256" r:id="rId2"/>
    <p:sldId id="368" r:id="rId3"/>
    <p:sldId id="367" r:id="rId4"/>
    <p:sldId id="306" r:id="rId5"/>
    <p:sldId id="303" r:id="rId6"/>
    <p:sldId id="259" r:id="rId7"/>
    <p:sldId id="301" r:id="rId8"/>
    <p:sldId id="258" r:id="rId9"/>
    <p:sldId id="302" r:id="rId10"/>
    <p:sldId id="300" r:id="rId11"/>
    <p:sldId id="305" r:id="rId12"/>
    <p:sldId id="257" r:id="rId13"/>
    <p:sldId id="283" r:id="rId14"/>
    <p:sldId id="310" r:id="rId15"/>
    <p:sldId id="318" r:id="rId16"/>
    <p:sldId id="322" r:id="rId17"/>
    <p:sldId id="323" r:id="rId18"/>
    <p:sldId id="293" r:id="rId19"/>
    <p:sldId id="320" r:id="rId20"/>
    <p:sldId id="321" r:id="rId21"/>
    <p:sldId id="325" r:id="rId22"/>
    <p:sldId id="326" r:id="rId23"/>
    <p:sldId id="324" r:id="rId24"/>
    <p:sldId id="327" r:id="rId25"/>
    <p:sldId id="328" r:id="rId26"/>
    <p:sldId id="261" r:id="rId27"/>
    <p:sldId id="332" r:id="rId28"/>
    <p:sldId id="312" r:id="rId29"/>
    <p:sldId id="313" r:id="rId30"/>
    <p:sldId id="317" r:id="rId31"/>
    <p:sldId id="338" r:id="rId32"/>
    <p:sldId id="342" r:id="rId33"/>
    <p:sldId id="339" r:id="rId34"/>
    <p:sldId id="291" r:id="rId35"/>
    <p:sldId id="353" r:id="rId36"/>
    <p:sldId id="360" r:id="rId37"/>
    <p:sldId id="340" r:id="rId38"/>
    <p:sldId id="337" r:id="rId39"/>
    <p:sldId id="314" r:id="rId40"/>
    <p:sldId id="366" r:id="rId41"/>
    <p:sldId id="361" r:id="rId42"/>
    <p:sldId id="341" r:id="rId43"/>
    <p:sldId id="315" r:id="rId44"/>
    <p:sldId id="357" r:id="rId45"/>
    <p:sldId id="358" r:id="rId46"/>
    <p:sldId id="363" r:id="rId47"/>
    <p:sldId id="267" r:id="rId48"/>
    <p:sldId id="364" r:id="rId49"/>
    <p:sldId id="316" r:id="rId50"/>
    <p:sldId id="343" r:id="rId51"/>
    <p:sldId id="351" r:id="rId52"/>
    <p:sldId id="347" r:id="rId53"/>
    <p:sldId id="350" r:id="rId54"/>
    <p:sldId id="349" r:id="rId55"/>
    <p:sldId id="348" r:id="rId56"/>
    <p:sldId id="346" r:id="rId57"/>
    <p:sldId id="311" r:id="rId58"/>
    <p:sldId id="362" r:id="rId59"/>
    <p:sldId id="369" r:id="rId60"/>
    <p:sldId id="329" r:id="rId61"/>
    <p:sldId id="373" r:id="rId62"/>
    <p:sldId id="375" r:id="rId63"/>
    <p:sldId id="289" r:id="rId64"/>
    <p:sldId id="330" r:id="rId65"/>
    <p:sldId id="333" r:id="rId66"/>
    <p:sldId id="294" r:id="rId67"/>
    <p:sldId id="374" r:id="rId68"/>
    <p:sldId id="262" r:id="rId69"/>
    <p:sldId id="273" r:id="rId70"/>
    <p:sldId id="376" r:id="rId71"/>
    <p:sldId id="287" r:id="rId72"/>
    <p:sldId id="290" r:id="rId73"/>
    <p:sldId id="282" r:id="rId74"/>
    <p:sldId id="275" r:id="rId75"/>
    <p:sldId id="276" r:id="rId76"/>
    <p:sldId id="277" r:id="rId77"/>
    <p:sldId id="278" r:id="rId78"/>
    <p:sldId id="279" r:id="rId79"/>
    <p:sldId id="280" r:id="rId80"/>
    <p:sldId id="281" r:id="rId81"/>
    <p:sldId id="378" r:id="rId82"/>
    <p:sldId id="270" r:id="rId83"/>
    <p:sldId id="265" r:id="rId84"/>
    <p:sldId id="263" r:id="rId85"/>
    <p:sldId id="264" r:id="rId86"/>
    <p:sldId id="379" r:id="rId87"/>
    <p:sldId id="380" r:id="rId88"/>
    <p:sldId id="381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94"/>
    <p:restoredTop sz="94681"/>
  </p:normalViewPr>
  <p:slideViewPr>
    <p:cSldViewPr snapToGrid="0">
      <p:cViewPr varScale="1">
        <p:scale>
          <a:sx n="107" d="100"/>
          <a:sy n="107" d="100"/>
        </p:scale>
        <p:origin x="4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E38DD4-8BE3-7144-9D75-7B2F58DC7752}" type="datetimeFigureOut">
              <a:rPr lang="en-US" smtClean="0"/>
              <a:t>11/1/24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9E1B68-263F-0949-A027-73C2DB3EE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6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E1B68-263F-0949-A027-73C2DB3EE03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725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EAF15-C1AF-B213-7C47-9AFEFD4F3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7E9E7E-9010-1FD7-FCF4-89AE5F6EAC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F6480-DA07-D434-B0B4-E54480882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FD1B5-952D-8A46-A074-D51EC3727429}" type="datetime1">
              <a:rPr lang="en-US" smtClean="0"/>
              <a:t>11/1/24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38FD11-9C0E-F130-DA49-B0224BA5F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8D45C-C272-0F2F-69DE-7CEBB1814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313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32D0B-720A-B0B9-1AEC-08DB14810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1291CC-6156-8F45-BCC8-D60443423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975D5C-5081-0640-6642-F41A41B8D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A2EB4-CEB1-8F48-9EEE-721B07E77C05}" type="datetime1">
              <a:rPr lang="en-US" smtClean="0"/>
              <a:t>11/1/24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C6425-4E58-8DEE-D9FD-E81BD0B60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DE4C1-0198-098D-2BF2-E4A1A5F61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85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B24F8E-C2BC-8234-A242-0B1A191ECF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0B5A37-16C4-60C0-AFF0-28DC50F58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E06F8-4ECB-8716-74B4-F8579579A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244AE-51E1-7940-BECD-3DDF841C87E8}" type="datetime1">
              <a:rPr lang="en-US" smtClean="0"/>
              <a:t>11/1/24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65517-3D8D-859E-E643-769B2A524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80486-D985-83C6-FA15-8822D6A29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45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F6BC2-913B-3422-BFBA-A8684FE1A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C76AC-35F8-FA1B-0858-83AE7CDBE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5C8EF-D230-5BE2-BC9A-138165E16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69500-D9AD-8946-B60D-1AF2F525E506}" type="datetime1">
              <a:rPr lang="en-US" smtClean="0"/>
              <a:t>11/1/24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B84726-CF8E-155A-60A8-D8E3C07DD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05401-A4A4-6303-4EE6-C4620D584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063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4EB2E-06C8-06C4-1FBB-68B47AA7B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26F6D3-CD8C-A5EA-7A44-914F6FB1F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5D06F-DA5E-62ED-D3F2-AA6492BD0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DFD2E-311A-F942-AA6C-68987A0FF754}" type="datetime1">
              <a:rPr lang="en-US" smtClean="0"/>
              <a:t>11/1/24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55A76-79F9-64FC-4483-F3D3EEFFB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F2D2B-D7B3-5259-7A30-01075899D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743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2E305-F839-9670-8A9F-65A0DF1EB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CC85C-F71C-F48A-03CD-E7F9DDD595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978277-DD7D-3648-D09C-F9D26DAA55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E5C5B0-43D9-CB98-CBDA-56845EA7F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A39B2-03A1-D04D-A097-E3B3683D0812}" type="datetime1">
              <a:rPr lang="en-US" smtClean="0"/>
              <a:t>11/1/24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1EC50E-E17B-5815-1CFE-280900102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800CFD-9F78-8AB7-305F-578092509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215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DB6A2-2D46-3B68-25C1-1981BA8AB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3EBF33-D51F-092E-0A59-2E7236A98F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C0FB72-556B-2B4C-C2DD-344DA1819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BBD82B-D221-0495-16E6-5248C34F17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118D6E-E216-E1D5-C8A6-1D2A68F44E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71F4F9-D8E2-6563-BE79-226D73B73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42892-471A-E942-A5F6-CC607BCA4869}" type="datetime1">
              <a:rPr lang="en-US" smtClean="0"/>
              <a:t>11/1/24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660B58-4299-BC3B-CDDE-8CEDAA341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399C20-06C2-9157-4999-5D4238D12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924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E8F3E-E554-5F29-252B-241D2AD54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C9DC44-0DCF-FBC8-6F4E-B151597B8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87C0F-B6C5-3844-9F8F-4A9171C8F97C}" type="datetime1">
              <a:rPr lang="en-US" smtClean="0"/>
              <a:t>11/1/24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71E61-F10B-30DB-513B-95AB8C5D1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ADD4C3-C0EE-9B14-40F0-340CD0C3C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566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E89E97-90EC-A3AF-A518-1872EAC95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4514C-32B9-8349-9AE0-E1B63BCD1BD8}" type="datetime1">
              <a:rPr lang="en-US" smtClean="0"/>
              <a:t>11/1/24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80A1EE-A404-FA8E-2DF7-0B7503BA9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F348A-DECE-F7AD-40DF-25C96226D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83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3C568-BB5F-CBA3-6C94-AD858A7AF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CA712-D95A-4529-E5EC-BAE216BDC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CB8548-7D52-CBA3-A461-8CA38C73BD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658CF4-63C8-52E9-82CA-CD6BFD44A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838E1-2F8E-CA43-B7D9-18565586030C}" type="datetime1">
              <a:rPr lang="en-US" smtClean="0"/>
              <a:t>11/1/24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41240A-44EC-3A04-3597-23D80FBE4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BA44A3-BD40-8930-8314-6C704329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51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A5935-D5D3-29E5-3C68-EAD85CB12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8EF6D2-3ABA-C11A-1D78-2ADCF8CA00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56DD77-B525-D4D9-E422-686792542E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81FFB3-AD46-86DC-6D2C-C0833DF28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F0E18-E60F-B949-B9B5-76F92E6EC17D}" type="datetime1">
              <a:rPr lang="en-US" smtClean="0"/>
              <a:t>11/1/24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B5644D-EF0F-AD56-B220-A3FC080AB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ED2B3-BA90-8C23-D880-5010B6E90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895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4409EF-976E-69F5-92CD-9D8366AD5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40BEA-1105-A193-949C-FDA22D12A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22B295-62D6-8DFC-37CA-B93061B9E7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AE1992-2324-B848-AE4D-44B230C48FE7}" type="datetime1">
              <a:rPr lang="en-US" smtClean="0"/>
              <a:t>11/1/24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B3C4E-F707-6FEA-FD19-6AA8F37899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2B022-1FE9-FC1C-857A-C2037F8E9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BD652F-3893-D846-8608-EF6FF5985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724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67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foot&#10;&#10;Description automatically generated">
            <a:extLst>
              <a:ext uri="{FF2B5EF4-FFF2-40B4-BE49-F238E27FC236}">
                <a16:creationId xmlns:a16="http://schemas.microsoft.com/office/drawing/2014/main" id="{3D18664D-8488-760B-F9FF-28FBCD0334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35914" b="783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A15334-009B-5567-5185-F5CBD00238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Deep Q-learning in Sagittal Magnetic Resonance Imaging of the Foot and Ankle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6E1464-747C-0A1F-7B1F-83D049FB43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Michael J. Robinson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4753BA-BF54-0035-C08F-A6ACDCDB6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62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4A3CB-49EA-025B-507A-203CED192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5452"/>
            <a:ext cx="10826578" cy="323166"/>
          </a:xfrm>
        </p:spPr>
        <p:txBody>
          <a:bodyPr>
            <a:noAutofit/>
          </a:bodyPr>
          <a:lstStyle/>
          <a:p>
            <a:br>
              <a:rPr lang="en-US" sz="2800" dirty="0"/>
            </a:br>
            <a:r>
              <a:rPr lang="en-US" sz="2800" dirty="0"/>
              <a:t>Build a reinforcement learning agent to localize the calcaneus (heel) bone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  <p:pic>
        <p:nvPicPr>
          <p:cNvPr id="5" name="Content Placeholder 4" descr="An x-ray of a foot&#10;&#10;Description automatically generated">
            <a:extLst>
              <a:ext uri="{FF2B5EF4-FFF2-40B4-BE49-F238E27FC236}">
                <a16:creationId xmlns:a16="http://schemas.microsoft.com/office/drawing/2014/main" id="{6C13D9C8-D8AF-4310-8BFE-E5F7422A6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7708" y="1690687"/>
            <a:ext cx="3928696" cy="392869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D676E-FB5E-61A4-2235-C20D3B4EF05A}"/>
              </a:ext>
            </a:extLst>
          </p:cNvPr>
          <p:cNvSpPr txBox="1"/>
          <p:nvPr/>
        </p:nvSpPr>
        <p:spPr>
          <a:xfrm>
            <a:off x="838200" y="1367521"/>
            <a:ext cx="433928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Sagittal T1 Image (SAGT1)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Good for identifying fine structure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D62B48-75E0-8374-32CF-910ECF52C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30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081D1-B143-E35A-1E56-09239A62B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Calcaneus bone in SAGT1 images</a:t>
            </a:r>
          </a:p>
        </p:txBody>
      </p:sp>
      <p:pic>
        <p:nvPicPr>
          <p:cNvPr id="11" name="Content Placeholder 10" descr="A close-up of a foot&#10;&#10;Description automatically generated">
            <a:extLst>
              <a:ext uri="{FF2B5EF4-FFF2-40B4-BE49-F238E27FC236}">
                <a16:creationId xmlns:a16="http://schemas.microsoft.com/office/drawing/2014/main" id="{1A8EC199-74FE-9368-4958-67D7734A7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9709" y="2835021"/>
            <a:ext cx="3365501" cy="3356230"/>
          </a:xfrm>
        </p:spPr>
      </p:pic>
      <p:pic>
        <p:nvPicPr>
          <p:cNvPr id="13" name="Picture 12" descr="An x-ray of a foot&#10;&#10;Description automatically generated">
            <a:extLst>
              <a:ext uri="{FF2B5EF4-FFF2-40B4-BE49-F238E27FC236}">
                <a16:creationId xmlns:a16="http://schemas.microsoft.com/office/drawing/2014/main" id="{1307EB74-3107-4099-EE1C-AF9C05B88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321" y="2835021"/>
            <a:ext cx="3365500" cy="3352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BF2883-D1D8-C45E-F550-AD0D1796B37B}"/>
              </a:ext>
            </a:extLst>
          </p:cNvPr>
          <p:cNvSpPr txBox="1"/>
          <p:nvPr/>
        </p:nvSpPr>
        <p:spPr>
          <a:xfrm>
            <a:off x="955152" y="1513343"/>
            <a:ext cx="5972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Ground truth labels shown below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42A3B7-1852-CBBC-6731-6CA57205B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9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6B7B3-3C21-EDDF-02FC-2C5759135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segment the calcaneus (heel) bone?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1E7F245-586D-071E-96DA-79E0E276D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Bone masks can be used as part of a process to detect abnormalities (Ribeiro et al., 2023)</a:t>
            </a:r>
          </a:p>
          <a:p>
            <a:r>
              <a:rPr lang="en-US" dirty="0"/>
              <a:t>2% of all fractures are of the calcaneus bone (</a:t>
            </a:r>
            <a:r>
              <a:rPr lang="en-US" dirty="0" err="1"/>
              <a:t>Pranata</a:t>
            </a:r>
            <a:r>
              <a:rPr lang="en-US" dirty="0"/>
              <a:t> et al., 2019)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A26401-16DA-42BA-BDEC-7774AA0EF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A diagram of x-ray images&#10;&#10;Description automatically generated">
            <a:extLst>
              <a:ext uri="{FF2B5EF4-FFF2-40B4-BE49-F238E27FC236}">
                <a16:creationId xmlns:a16="http://schemas.microsoft.com/office/drawing/2014/main" id="{369A32A6-2570-08F8-7C71-38B3CA9F8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52648"/>
            <a:ext cx="7772400" cy="30966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9D1D03-D4DB-5B94-4976-823906CDC87E}"/>
              </a:ext>
            </a:extLst>
          </p:cNvPr>
          <p:cNvSpPr txBox="1"/>
          <p:nvPr/>
        </p:nvSpPr>
        <p:spPr>
          <a:xfrm>
            <a:off x="950934" y="6260578"/>
            <a:ext cx="7991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Ribeiro et al., (2023) use bone masks to detect bone marrow edema in the knee</a:t>
            </a:r>
          </a:p>
        </p:txBody>
      </p:sp>
    </p:spTree>
    <p:extLst>
      <p:ext uri="{BB962C8B-B14F-4D97-AF65-F5344CB8AC3E}">
        <p14:creationId xmlns:p14="http://schemas.microsoft.com/office/powerpoint/2010/main" val="86313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A963FF-A82E-A11D-61B4-FDFED5428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Why MRI ?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688E9-4B2E-B52F-8BD3-E5968E217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Although radiograph is default imaging mode for fracture diagnosis:</a:t>
            </a:r>
          </a:p>
          <a:p>
            <a:endParaRPr lang="en-US" dirty="0"/>
          </a:p>
          <a:p>
            <a:pPr lvl="1"/>
            <a:r>
              <a:rPr lang="en-US" dirty="0"/>
              <a:t>MRI is more sensitive than radiograph (</a:t>
            </a:r>
            <a:r>
              <a:rPr lang="en-US" dirty="0" err="1"/>
              <a:t>Crönlein</a:t>
            </a:r>
            <a:r>
              <a:rPr lang="en-US" dirty="0"/>
              <a:t> et al., 2015)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Useful for stress fractures or when radiograph imaging is unclear (</a:t>
            </a:r>
            <a:r>
              <a:rPr lang="en-US" dirty="0" err="1"/>
              <a:t>Crönlein</a:t>
            </a:r>
            <a:r>
              <a:rPr lang="en-US" dirty="0"/>
              <a:t> et al., 2015;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Szaro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Polaczek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et al., 2020). 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CC50F7-3EB4-947F-DD14-DA26D913D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BBD652F-3893-D846-8608-EF6FF5985AF0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9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-up of a foot&#10;&#10;Description automatically generated">
            <a:extLst>
              <a:ext uri="{FF2B5EF4-FFF2-40B4-BE49-F238E27FC236}">
                <a16:creationId xmlns:a16="http://schemas.microsoft.com/office/drawing/2014/main" id="{61ADB1FB-FAEC-10D9-F487-4A5055ECF6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079" r="9089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4CDE6B-4AE3-BA54-0AE4-3C2DDA045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433988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2. Background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5690A9-11FA-D20C-947D-CB1EFD1B3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alpha val="9603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649C91A9-84E7-4BF0-9026-62F01380D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A24EA-66E9-D6D2-8F86-FA95986EF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4" y="523462"/>
            <a:ext cx="4080362" cy="1708242"/>
          </a:xfrm>
        </p:spPr>
        <p:txBody>
          <a:bodyPr anchor="ctr">
            <a:normAutofit/>
          </a:bodyPr>
          <a:lstStyle/>
          <a:p>
            <a:r>
              <a:rPr lang="en-US" sz="3100" dirty="0"/>
              <a:t>Reinforcement Learning – Markov Decision Processes (MDPs)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24218-3624-B942-4061-6BC80DB75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4" y="2470244"/>
            <a:ext cx="4572396" cy="37698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 Markov Decision Process (MDP) characterizes how an agent makes decisions to reach a goal in an environment</a:t>
            </a:r>
          </a:p>
          <a:p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environment consists of states and allowed actions </a:t>
            </a:r>
          </a:p>
          <a:p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Rewards signal goal progress</a:t>
            </a:r>
          </a:p>
          <a:p>
            <a:endParaRPr 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47378D-AD27-45D0-8C1C-5B1098DCC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0"/>
            <a:ext cx="6781799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77800" dist="215900" dir="8520000" sx="94000" sy="94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5" descr="A diagram of a agent and environment&#10;&#10;Description automatically generated">
            <a:extLst>
              <a:ext uri="{FF2B5EF4-FFF2-40B4-BE49-F238E27FC236}">
                <a16:creationId xmlns:a16="http://schemas.microsoft.com/office/drawing/2014/main" id="{8308DE29-9C4E-6E50-7747-D8DFDA03A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474" y="3415140"/>
            <a:ext cx="5705520" cy="20825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B4AC9-4EAF-58B4-8282-00375C1AB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19938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BBD652F-3893-D846-8608-EF6FF5985AF0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828B64-4F8F-1F28-1A4C-2EB583DC2719}"/>
              </a:ext>
            </a:extLst>
          </p:cNvPr>
          <p:cNvSpPr txBox="1"/>
          <p:nvPr/>
        </p:nvSpPr>
        <p:spPr>
          <a:xfrm>
            <a:off x="6411448" y="5564405"/>
            <a:ext cx="3605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Sutton and Barto (2020) </a:t>
            </a:r>
          </a:p>
        </p:txBody>
      </p:sp>
      <p:pic>
        <p:nvPicPr>
          <p:cNvPr id="9" name="Picture 8" descr="A diagram of a tree&#10;&#10;Description automatically generated">
            <a:extLst>
              <a:ext uri="{FF2B5EF4-FFF2-40B4-BE49-F238E27FC236}">
                <a16:creationId xmlns:a16="http://schemas.microsoft.com/office/drawing/2014/main" id="{5372191B-16FC-FBDB-5F89-B94A388DA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708" y="494933"/>
            <a:ext cx="3786408" cy="256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22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DCDDA-5990-DDDE-BCD1-EEC36181C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1104419" cy="969232"/>
          </a:xfrm>
        </p:spPr>
        <p:txBody>
          <a:bodyPr>
            <a:normAutofit/>
          </a:bodyPr>
          <a:lstStyle/>
          <a:p>
            <a:r>
              <a:rPr lang="en-US" sz="4000" dirty="0"/>
              <a:t>Problem Simplification: Gridworld (Sutton and Barto)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C7BF4B-704F-4C3C-E9C9-AA47BA557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23A000-E2E5-8D5D-58D1-8F9A48C2F16F}"/>
              </a:ext>
            </a:extLst>
          </p:cNvPr>
          <p:cNvSpPr txBox="1"/>
          <p:nvPr/>
        </p:nvSpPr>
        <p:spPr>
          <a:xfrm>
            <a:off x="1042988" y="1334357"/>
            <a:ext cx="49712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1. States: 16 (two goal states in grey)</a:t>
            </a:r>
          </a:p>
          <a:p>
            <a:r>
              <a:rPr lang="en-US" sz="2400" dirty="0"/>
              <a:t>2. Actions:  4 (left, right, up, down)</a:t>
            </a:r>
          </a:p>
          <a:p>
            <a:r>
              <a:rPr lang="en-US" sz="2400" dirty="0"/>
              <a:t>3. Rewards: -1 per step</a:t>
            </a:r>
          </a:p>
        </p:txBody>
      </p:sp>
      <p:pic>
        <p:nvPicPr>
          <p:cNvPr id="11" name="Content Placeholder 10" descr="A grid of squares with numbers&#10;&#10;Description automatically generated">
            <a:extLst>
              <a:ext uri="{FF2B5EF4-FFF2-40B4-BE49-F238E27FC236}">
                <a16:creationId xmlns:a16="http://schemas.microsoft.com/office/drawing/2014/main" id="{9527E670-95D2-09D1-B4F6-2E14AF57FD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2988" y="2659920"/>
            <a:ext cx="10023474" cy="3544092"/>
          </a:xfr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0B218CC-F705-5718-527D-D6F81667C712}"/>
              </a:ext>
            </a:extLst>
          </p:cNvPr>
          <p:cNvSpPr/>
          <p:nvPr/>
        </p:nvSpPr>
        <p:spPr>
          <a:xfrm>
            <a:off x="6054725" y="4253724"/>
            <a:ext cx="251791" cy="25179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1188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90793-1C8E-0AB2-D690-4620292D2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1278B2-75D5-15E3-83C7-D86D01164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17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D16028-3988-86DF-5439-3F9AACBAB3F5}"/>
              </a:ext>
            </a:extLst>
          </p:cNvPr>
          <p:cNvSpPr txBox="1"/>
          <p:nvPr/>
        </p:nvSpPr>
        <p:spPr>
          <a:xfrm>
            <a:off x="6869880" y="1031881"/>
            <a:ext cx="4483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(non-optimal) Gridworld policy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E7D48E-2ADD-D6EC-A19B-5C1FCFC2062A}"/>
              </a:ext>
            </a:extLst>
          </p:cNvPr>
          <p:cNvSpPr txBox="1"/>
          <p:nvPr/>
        </p:nvSpPr>
        <p:spPr>
          <a:xfrm>
            <a:off x="6379925" y="6055324"/>
            <a:ext cx="2303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Sutton &amp; Barto (2020)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7DA8ED4-6FBB-BC82-3528-A58D5CEBE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3986"/>
            <a:ext cx="4973877" cy="435133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Policy – A state to action mapping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An optimal policy maximizes total rewards</a:t>
            </a:r>
          </a:p>
          <a:p>
            <a:endParaRPr lang="en-US" dirty="0"/>
          </a:p>
        </p:txBody>
      </p:sp>
      <p:pic>
        <p:nvPicPr>
          <p:cNvPr id="12" name="Content Placeholder 15" descr="A grid of arrows and squares&#10;&#10;Description automatically generated">
            <a:extLst>
              <a:ext uri="{FF2B5EF4-FFF2-40B4-BE49-F238E27FC236}">
                <a16:creationId xmlns:a16="http://schemas.microsoft.com/office/drawing/2014/main" id="{6E56DEC3-53A8-A421-907C-737BFDDC4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925" y="1517065"/>
            <a:ext cx="5248275" cy="428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36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n x-ray of a foot&#10;&#10;Description automatically generated">
            <a:extLst>
              <a:ext uri="{FF2B5EF4-FFF2-40B4-BE49-F238E27FC236}">
                <a16:creationId xmlns:a16="http://schemas.microsoft.com/office/drawing/2014/main" id="{D49BDC28-09C6-0974-E086-B0834B57A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6582" y="1274459"/>
            <a:ext cx="4320789" cy="4309081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88D520-08F6-A69E-247F-0851CA262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968" y="643467"/>
            <a:ext cx="5740830" cy="18005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Applying this to </a:t>
            </a:r>
            <a:br>
              <a:rPr lang="en-US" dirty="0"/>
            </a:br>
            <a:r>
              <a:rPr lang="en-US" dirty="0"/>
              <a:t>my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AA8BF3-393E-2BD5-320E-E373EE9512C7}"/>
              </a:ext>
            </a:extLst>
          </p:cNvPr>
          <p:cNvSpPr txBox="1"/>
          <p:nvPr/>
        </p:nvSpPr>
        <p:spPr>
          <a:xfrm>
            <a:off x="1246824" y="2637217"/>
            <a:ext cx="4772974" cy="3553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We will now define the Markov Decision Process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This will apply to both the edema and calcaneus experiments</a:t>
            </a:r>
          </a:p>
        </p:txBody>
      </p:sp>
      <p:pic>
        <p:nvPicPr>
          <p:cNvPr id="8" name="Content Placeholder 7" descr="A grid of numbers and squares&#10;&#10;Description automatically generated">
            <a:extLst>
              <a:ext uri="{FF2B5EF4-FFF2-40B4-BE49-F238E27FC236}">
                <a16:creationId xmlns:a16="http://schemas.microsoft.com/office/drawing/2014/main" id="{A5C27941-050F-A47D-801B-324D02234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7304370" y="1091091"/>
            <a:ext cx="4772974" cy="459619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BABC87-76B7-F1A8-2E75-71C5124BB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BBD652F-3893-D846-8608-EF6FF5985AF0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93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n x-ray of a foot&#10;&#10;Description automatically generated">
            <a:extLst>
              <a:ext uri="{FF2B5EF4-FFF2-40B4-BE49-F238E27FC236}">
                <a16:creationId xmlns:a16="http://schemas.microsoft.com/office/drawing/2014/main" id="{60E31865-1EE0-3936-A7FB-89B5EAD20D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47257" y="3638481"/>
            <a:ext cx="2886108" cy="28752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482C5F6-EDC1-BB81-B791-F556713BC675}"/>
              </a:ext>
            </a:extLst>
          </p:cNvPr>
          <p:cNvSpPr/>
          <p:nvPr/>
        </p:nvSpPr>
        <p:spPr>
          <a:xfrm>
            <a:off x="9838746" y="5549428"/>
            <a:ext cx="869011" cy="5991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29AA01-E0D2-CE1B-3483-F29F3CF0C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399" y="327199"/>
            <a:ext cx="10515600" cy="1325563"/>
          </a:xfrm>
        </p:spPr>
        <p:txBody>
          <a:bodyPr/>
          <a:lstStyle/>
          <a:p>
            <a:r>
              <a:rPr lang="en-US" dirty="0"/>
              <a:t>Environment &amp; Goal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81175-1B64-1C83-FDDA-D4D9953FE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0FB36E-BE5B-0F4C-0CB8-D892B14751B8}"/>
                  </a:ext>
                </a:extLst>
              </p:cNvPr>
              <p:cNvSpPr txBox="1"/>
              <p:nvPr/>
            </p:nvSpPr>
            <p:spPr>
              <a:xfrm>
                <a:off x="706825" y="1283563"/>
                <a:ext cx="6691392" cy="52553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Goal: Move an agent’s box to the calcaneus </a:t>
                </a:r>
              </a:p>
              <a:p>
                <a:r>
                  <a:rPr lang="en-US" sz="2000" dirty="0"/>
                  <a:t>(or edema, depending on experiment)</a:t>
                </a:r>
              </a:p>
              <a:p>
                <a:endParaRPr lang="en-US" sz="2000" b="0" dirty="0">
                  <a:latin typeface="Cambria Math" panose="02040503050406030204" pitchFamily="18" charset="0"/>
                </a:endParaRPr>
              </a:p>
              <a:p>
                <a:r>
                  <a:rPr lang="en-US" sz="2000" b="0" dirty="0">
                    <a:latin typeface="Cambria Math" panose="02040503050406030204" pitchFamily="18" charset="0"/>
                  </a:rPr>
                  <a:t>Euclidean Distance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mbria Math" panose="02040503050406030204" pitchFamily="18" charset="0"/>
                  </a:rPr>
                  <a:t>Length of yellow arrow</a:t>
                </a:r>
                <a:endParaRPr lang="en-US" sz="2000" b="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Cambria Math" panose="02040503050406030204" pitchFamily="18" charset="0"/>
                  </a:rPr>
                  <a:t>Measure distance between box centers</a:t>
                </a:r>
                <a:endParaRPr lang="en-US" sz="2000" b="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𝐸𝑢𝑐𝑙𝑖𝑑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𝑑𝑖𝑠𝑡𝑎𝑛𝑐𝑒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r>
                  <a:rPr lang="en-US" sz="2000" dirty="0">
                    <a:latin typeface="Cambria Math" panose="02040503050406030204" pitchFamily="18" charset="0"/>
                  </a:rPr>
                  <a:t>Intersection over Union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latin typeface="Cambria Math" panose="02040503050406030204" pitchFamily="18" charset="0"/>
                  </a:rPr>
                  <a:t>Purple area divided by the sum of red and blue areas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latin typeface="Cambria Math" panose="02040503050406030204" pitchFamily="18" charset="0"/>
                  </a:rPr>
                  <a:t>Measures overlap of boxes relative to total area of both boxes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𝐼𝑛𝑡𝑒𝑟𝑠𝑒𝑐𝑡𝑖𝑜𝑛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𝑜𝑣𝑒𝑟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𝑈𝑛𝑖𝑜𝑛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𝐼𝑜𝑈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 ∩ </m:t>
                        </m:r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0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</m:acc>
                      </m:num>
                      <m:den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 ∪ </m:t>
                        </m:r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0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</m:acc>
                      </m:den>
                    </m:f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^ refers to proposed box (in blue)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0FB36E-BE5B-0F4C-0CB8-D892B1475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25" y="1283563"/>
                <a:ext cx="6691392" cy="5255349"/>
              </a:xfrm>
              <a:prstGeom prst="rect">
                <a:avLst/>
              </a:prstGeom>
              <a:blipFill>
                <a:blip r:embed="rId3"/>
                <a:stretch>
                  <a:fillRect l="-947" t="-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n x-ray of a foot&#10;&#10;Description automatically generated">
            <a:extLst>
              <a:ext uri="{FF2B5EF4-FFF2-40B4-BE49-F238E27FC236}">
                <a16:creationId xmlns:a16="http://schemas.microsoft.com/office/drawing/2014/main" id="{9987F796-6292-9F17-5C54-C8CE2077A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7257" y="394407"/>
            <a:ext cx="2875216" cy="28752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91DC63-B9E0-CBA3-3B72-9E8952A0177C}"/>
              </a:ext>
            </a:extLst>
          </p:cNvPr>
          <p:cNvSpPr txBox="1"/>
          <p:nvPr/>
        </p:nvSpPr>
        <p:spPr>
          <a:xfrm>
            <a:off x="9584865" y="5537553"/>
            <a:ext cx="418489" cy="4206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E88753-8BAC-7A98-E4B5-41F20C3A6EEC}"/>
              </a:ext>
            </a:extLst>
          </p:cNvPr>
          <p:cNvSpPr txBox="1"/>
          <p:nvPr/>
        </p:nvSpPr>
        <p:spPr>
          <a:xfrm>
            <a:off x="8102620" y="3254852"/>
            <a:ext cx="1691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Euclidean Distance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5B9A02-85A4-F1E0-65E9-C55A4194BA11}"/>
              </a:ext>
            </a:extLst>
          </p:cNvPr>
          <p:cNvSpPr txBox="1"/>
          <p:nvPr/>
        </p:nvSpPr>
        <p:spPr>
          <a:xfrm>
            <a:off x="8102620" y="6538912"/>
            <a:ext cx="2395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Intersection over Union (</a:t>
            </a:r>
            <a:r>
              <a:rPr lang="en-US" sz="1400" dirty="0" err="1"/>
              <a:t>IoU</a:t>
            </a:r>
            <a:r>
              <a:rPr lang="en-US" sz="1400" dirty="0"/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9DFC4D-CBDD-1946-48A4-C7F045B13688}"/>
              </a:ext>
            </a:extLst>
          </p:cNvPr>
          <p:cNvSpPr/>
          <p:nvPr/>
        </p:nvSpPr>
        <p:spPr>
          <a:xfrm>
            <a:off x="9838746" y="5536088"/>
            <a:ext cx="164608" cy="42062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A1436B-DEB4-4AD1-D75C-58CD192D8317}"/>
              </a:ext>
            </a:extLst>
          </p:cNvPr>
          <p:cNvSpPr txBox="1"/>
          <p:nvPr/>
        </p:nvSpPr>
        <p:spPr>
          <a:xfrm>
            <a:off x="501041" y="17411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7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7" grpId="0"/>
      <p:bldP spid="18" grpId="0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-up of a foot&#10;&#10;Description automatically generated">
            <a:extLst>
              <a:ext uri="{FF2B5EF4-FFF2-40B4-BE49-F238E27FC236}">
                <a16:creationId xmlns:a16="http://schemas.microsoft.com/office/drawing/2014/main" id="{61ADB1FB-FAEC-10D9-F487-4A5055ECF6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079" r="9089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4CDE6B-4AE3-BA54-0AE4-3C2DDA045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5997976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Acknowledgements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8D1D46-336B-B607-F3E9-3F078BAD5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270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D9B7F-FA03-0A88-30FC-E7177D1EC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DBD3F-2B3A-EC12-7E80-F53E83BB5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20</a:t>
            </a:fld>
            <a:endParaRPr lang="en-US"/>
          </a:p>
        </p:txBody>
      </p:sp>
      <p:pic>
        <p:nvPicPr>
          <p:cNvPr id="6" name="Content Placeholder 4" descr="An x-ray of a foot&#10;&#10;Description automatically generated">
            <a:extLst>
              <a:ext uri="{FF2B5EF4-FFF2-40B4-BE49-F238E27FC236}">
                <a16:creationId xmlns:a16="http://schemas.microsoft.com/office/drawing/2014/main" id="{5D89D584-BC10-FC90-91E6-762E2EFED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132" y="1761229"/>
            <a:ext cx="3928696" cy="39286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9515A4-7E98-181A-4B5E-A0744CBB7620}"/>
              </a:ext>
            </a:extLst>
          </p:cNvPr>
          <p:cNvSpPr txBox="1"/>
          <p:nvPr/>
        </p:nvSpPr>
        <p:spPr>
          <a:xfrm>
            <a:off x="4387988" y="4686889"/>
            <a:ext cx="1005840" cy="1003036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0CA429-0E46-9661-5425-6A3C320D5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174" y="1761229"/>
            <a:ext cx="4002822" cy="392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6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47BF9D-1DE8-4F28-FE78-A14D92731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en-US" dirty="0"/>
              <a:t>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24BC9-9357-1BA0-491E-19A7A5BF7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7" y="2194102"/>
            <a:ext cx="3291180" cy="3478278"/>
          </a:xfrm>
        </p:spPr>
        <p:txBody>
          <a:bodyPr>
            <a:noAutofit/>
          </a:bodyPr>
          <a:lstStyle/>
          <a:p>
            <a:r>
              <a:rPr lang="en-US" sz="2400" dirty="0"/>
              <a:t>Vary in my experiments</a:t>
            </a:r>
          </a:p>
          <a:p>
            <a:endParaRPr lang="en-US" sz="2400" dirty="0"/>
          </a:p>
          <a:p>
            <a:r>
              <a:rPr lang="en-US" sz="2400" dirty="0"/>
              <a:t>For now, we’ll only consider 4</a:t>
            </a:r>
          </a:p>
          <a:p>
            <a:endParaRPr lang="en-US" sz="2400" dirty="0"/>
          </a:p>
          <a:p>
            <a:r>
              <a:rPr lang="en-US" sz="2400" dirty="0"/>
              <a:t>Up, down, left, right</a:t>
            </a:r>
          </a:p>
        </p:txBody>
      </p:sp>
      <p:pic>
        <p:nvPicPr>
          <p:cNvPr id="5" name="up and down">
            <a:hlinkClick r:id="" action="ppaction://media"/>
            <a:extLst>
              <a:ext uri="{FF2B5EF4-FFF2-40B4-BE49-F238E27FC236}">
                <a16:creationId xmlns:a16="http://schemas.microsoft.com/office/drawing/2014/main" id="{983355A4-BADF-B907-C228-0BDA3872FA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14600" y="661916"/>
            <a:ext cx="4816854" cy="55579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D3F24-114F-53F4-FB53-AB51072F7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BBD652F-3893-D846-8608-EF6FF5985AF0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24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A0A41-851F-0010-24E5-387DA8AF2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 dirty="0"/>
              <a:t>Rewards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D77ED-FD8B-7504-4862-CBB71D703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400" dirty="0"/>
              <a:t>+1 if moves closer</a:t>
            </a:r>
          </a:p>
          <a:p>
            <a:r>
              <a:rPr lang="en-US" sz="2400" dirty="0"/>
              <a:t>-1 if moves further</a:t>
            </a:r>
          </a:p>
          <a:p>
            <a:r>
              <a:rPr lang="en-US" sz="2400" dirty="0"/>
              <a:t>Caicedo &amp; Lazebnik (2015)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7644D8B0-B1DB-1986-D4C9-F2313FCF1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896" y="2391156"/>
            <a:ext cx="5458968" cy="15831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140F6-D420-154C-E179-E125EECA6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BBD652F-3893-D846-8608-EF6FF5985AF0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E98D48-C390-0A34-87E9-1C4D295CE1A2}"/>
              </a:ext>
            </a:extLst>
          </p:cNvPr>
          <p:cNvSpPr txBox="1"/>
          <p:nvPr/>
        </p:nvSpPr>
        <p:spPr>
          <a:xfrm>
            <a:off x="6025896" y="4127483"/>
            <a:ext cx="52704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Four possible actions per state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total of four states shown (includes terminal state)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8004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03D84-F85A-FB09-4F9F-0BECD2905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8116"/>
          </a:xfrm>
        </p:spPr>
        <p:txBody>
          <a:bodyPr/>
          <a:lstStyle/>
          <a:p>
            <a:r>
              <a:rPr lang="en-US" dirty="0"/>
              <a:t>Some non-optimal policies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03AAB-7998-2A24-BBB1-C2D48FD6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23</a:t>
            </a:fld>
            <a:endParaRPr lang="en-US"/>
          </a:p>
        </p:txBody>
      </p:sp>
      <p:pic>
        <p:nvPicPr>
          <p:cNvPr id="11" name="Picture 10" descr="A screenshot of a game&#10;&#10;Description automatically generated">
            <a:extLst>
              <a:ext uri="{FF2B5EF4-FFF2-40B4-BE49-F238E27FC236}">
                <a16:creationId xmlns:a16="http://schemas.microsoft.com/office/drawing/2014/main" id="{328BE859-D8F0-B8D4-F6D4-9DBF9A4B4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230" y="1178367"/>
            <a:ext cx="4560570" cy="4560570"/>
          </a:xfrm>
          <a:prstGeom prst="rect">
            <a:avLst/>
          </a:prstGeom>
        </p:spPr>
      </p:pic>
      <p:pic>
        <p:nvPicPr>
          <p:cNvPr id="16" name="Content Placeholder 15" descr="A grid of arrows and squares&#10;&#10;Description automatically generated">
            <a:extLst>
              <a:ext uri="{FF2B5EF4-FFF2-40B4-BE49-F238E27FC236}">
                <a16:creationId xmlns:a16="http://schemas.microsoft.com/office/drawing/2014/main" id="{3CBAD615-0CB5-5241-BC78-28A0A4BEF4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163232"/>
            <a:ext cx="5248275" cy="4283075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AB92BC5-715E-29E5-AD6E-A5D4B42BC9E6}"/>
              </a:ext>
            </a:extLst>
          </p:cNvPr>
          <p:cNvSpPr txBox="1"/>
          <p:nvPr/>
        </p:nvSpPr>
        <p:spPr>
          <a:xfrm>
            <a:off x="6793230" y="5933420"/>
            <a:ext cx="29240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Action map: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 is the terminal state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White is the start state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3F3298-9F68-249A-3F57-BE63FEFC67E4}"/>
              </a:ext>
            </a:extLst>
          </p:cNvPr>
          <p:cNvCxnSpPr>
            <a:cxnSpLocks/>
          </p:cNvCxnSpPr>
          <p:nvPr/>
        </p:nvCxnSpPr>
        <p:spPr>
          <a:xfrm flipH="1" flipV="1">
            <a:off x="1341460" y="5013281"/>
            <a:ext cx="131080" cy="123276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BFC6935-CC62-F1C8-A141-D5D8251321F4}"/>
              </a:ext>
            </a:extLst>
          </p:cNvPr>
          <p:cNvSpPr txBox="1"/>
          <p:nvPr/>
        </p:nvSpPr>
        <p:spPr>
          <a:xfrm>
            <a:off x="838200" y="6210419"/>
            <a:ext cx="4467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non-optimal action mapping for this state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E3A94D-2417-A8E5-BE39-274A07D0FC73}"/>
              </a:ext>
            </a:extLst>
          </p:cNvPr>
          <p:cNvSpPr txBox="1"/>
          <p:nvPr/>
        </p:nvSpPr>
        <p:spPr>
          <a:xfrm>
            <a:off x="2402270" y="5459031"/>
            <a:ext cx="26656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Two terminal state locations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0EDDEC-9C48-9073-D48F-654203360673}"/>
              </a:ext>
            </a:extLst>
          </p:cNvPr>
          <p:cNvSpPr txBox="1"/>
          <p:nvPr/>
        </p:nvSpPr>
        <p:spPr>
          <a:xfrm>
            <a:off x="8057948" y="5738937"/>
            <a:ext cx="2588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One terminal state location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C8BD9F4-1399-1B7C-AAF1-8ECFB0F77208}"/>
              </a:ext>
            </a:extLst>
          </p:cNvPr>
          <p:cNvCxnSpPr>
            <a:cxnSpLocks/>
          </p:cNvCxnSpPr>
          <p:nvPr/>
        </p:nvCxnSpPr>
        <p:spPr>
          <a:xfrm flipV="1">
            <a:off x="5015955" y="4321479"/>
            <a:ext cx="3839946" cy="187086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01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235324-45B0-BB87-7A24-C490528CE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How do we arrive at policies?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5710F-5E26-9910-A39B-9F0C3899F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dirty="0"/>
              <a:t>Various methods</a:t>
            </a:r>
          </a:p>
          <a:p>
            <a:endParaRPr lang="en-US" dirty="0"/>
          </a:p>
          <a:p>
            <a:r>
              <a:rPr lang="en-US" dirty="0"/>
              <a:t>We will focus on Q-learning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34F8-312D-D222-CF45-92EBBF650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BBD652F-3893-D846-8608-EF6FF5985AF0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3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C1131-A638-8B7A-FE34-A0F7EB8E0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B33E2B-D3B5-8B3A-DED1-A8445B0CED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4000"/>
                <a:ext cx="10515600" cy="46529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Developed by Watkins in his 1989 PhD Dissertation:</a:t>
                </a:r>
              </a:p>
              <a:p>
                <a:pPr lvl="1"/>
                <a:r>
                  <a:rPr lang="en-US" dirty="0"/>
                  <a:t>Q-values </a:t>
                </a:r>
              </a:p>
              <a:p>
                <a:pPr lvl="2"/>
                <a:r>
                  <a:rPr lang="en-US" dirty="0"/>
                  <a:t>Assign a value to an action for a given state</a:t>
                </a:r>
              </a:p>
              <a:p>
                <a:pPr lvl="2"/>
                <a:r>
                  <a:rPr lang="en-US" dirty="0"/>
                  <a:t>When comparing actions in a state, </a:t>
                </a:r>
              </a:p>
              <a:p>
                <a:pPr marL="914400" lvl="2" indent="0">
                  <a:buNone/>
                </a:pPr>
                <a:r>
                  <a:rPr lang="en-US" dirty="0"/>
                  <a:t>     the higher the Q-value, the better the action</a:t>
                </a:r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marL="914400" lvl="2" indent="0">
                  <a:buNone/>
                </a:pPr>
                <a:endParaRPr lang="en-US" dirty="0"/>
              </a:p>
              <a:p>
                <a:pPr lvl="2"/>
                <a:r>
                  <a:rPr lang="en-US" dirty="0"/>
                  <a:t>The Q-value of a state-action pair is the sum of (expected) future discounted rewards 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1371600" lvl="3" indent="0">
                  <a:buNone/>
                </a:pPr>
                <a:r>
                  <a:rPr lang="en-US" dirty="0" err="1"/>
                  <a:t>i</a:t>
                </a:r>
                <a:r>
                  <a:rPr lang="en-US" dirty="0"/>
                  <a:t> is the step number</a:t>
                </a:r>
              </a:p>
              <a:p>
                <a:pPr marL="1371600" lvl="3" indent="0">
                  <a:buNone/>
                </a:pPr>
                <a:r>
                  <a:rPr lang="en-US" dirty="0"/>
                  <a:t>R</a:t>
                </a:r>
                <a:r>
                  <a:rPr lang="en-US" baseline="-25000" dirty="0"/>
                  <a:t>i</a:t>
                </a:r>
                <a:r>
                  <a:rPr lang="en-US" dirty="0"/>
                  <a:t> is the </a:t>
                </a:r>
                <a:r>
                  <a:rPr lang="en-US" dirty="0" err="1"/>
                  <a:t>i</a:t>
                </a:r>
                <a:r>
                  <a:rPr lang="en-US" baseline="30000" dirty="0" err="1"/>
                  <a:t>th</a:t>
                </a:r>
                <a:r>
                  <a:rPr lang="en-US" dirty="0"/>
                  <a:t> reward</a:t>
                </a:r>
              </a:p>
              <a:p>
                <a:pPr marL="1371600" lvl="3" indent="0">
                  <a:buNone/>
                </a:pPr>
                <a:r>
                  <a:rPr lang="en-US" dirty="0"/>
                  <a:t>n is the number of steps until the terminal state is reached</a:t>
                </a:r>
              </a:p>
              <a:p>
                <a:pPr marL="1371600" lvl="3" indent="0">
                  <a:buNone/>
                </a:pPr>
                <a:r>
                  <a:rPr lang="el-GR" dirty="0"/>
                  <a:t>γ</a:t>
                </a:r>
                <a:r>
                  <a:rPr lang="en-US" dirty="0"/>
                  <a:t> is the discount factor (typically 0.99)</a:t>
                </a:r>
                <a:r>
                  <a:rPr lang="en-US" baseline="-250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B33E2B-D3B5-8B3A-DED1-A8445B0CED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4000"/>
                <a:ext cx="10515600" cy="4652963"/>
              </a:xfrm>
              <a:blipFill>
                <a:blip r:embed="rId2"/>
                <a:stretch>
                  <a:fillRect l="-965" t="-2725" b="-5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16F32-D6C6-DDCD-B3CB-23EF97F26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25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7736B3A-27CC-8FE2-7428-72D4A7BAD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641" y="2404635"/>
            <a:ext cx="5102986" cy="144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88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CFC39-F296-9035-9C0A-4C4213178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Bellman Optimality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917DEF-78C7-A7A7-128A-EC35DB0B29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0175"/>
                <a:ext cx="10515600" cy="477678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2000"/>
                  </a:lnSpc>
                  <a:spcBef>
                    <a:spcPts val="0"/>
                  </a:spcBef>
                </a:pPr>
                <a:r>
                  <a:rPr lang="en-US" sz="2400" dirty="0">
                    <a:solidFill>
                      <a:srgbClr val="000000"/>
                    </a:solidFill>
                    <a:ea typeface="Times New Roman" panose="02020603050405020304" pitchFamily="18" charset="0"/>
                  </a:rPr>
                  <a:t>In more complex environments, we do not know the next state or the minimum number of steps to the goal </a:t>
                </a:r>
              </a:p>
              <a:p>
                <a:pPr>
                  <a:lnSpc>
                    <a:spcPct val="112000"/>
                  </a:lnSpc>
                  <a:spcBef>
                    <a:spcPts val="0"/>
                  </a:spcBef>
                </a:pPr>
                <a:endParaRPr lang="en-US" sz="2400" dirty="0">
                  <a:solidFill>
                    <a:srgbClr val="000000"/>
                  </a:solidFill>
                  <a:ea typeface="Times New Roman" panose="02020603050405020304" pitchFamily="18" charset="0"/>
                </a:endParaRPr>
              </a:p>
              <a:p>
                <a:pPr>
                  <a:lnSpc>
                    <a:spcPct val="112000"/>
                  </a:lnSpc>
                  <a:spcBef>
                    <a:spcPts val="0"/>
                  </a:spcBef>
                </a:pPr>
                <a:r>
                  <a:rPr lang="en-US" sz="2400" dirty="0">
                    <a:solidFill>
                      <a:srgbClr val="000000"/>
                    </a:solidFill>
                    <a:effectLst/>
                    <a:ea typeface="Times New Roman" panose="02020603050405020304" pitchFamily="18" charset="0"/>
                  </a:rPr>
                  <a:t>We can use the Bellman Optimality Equation to find the Q-val</a:t>
                </a:r>
                <a:r>
                  <a:rPr lang="en-US" sz="2400" dirty="0">
                    <a:solidFill>
                      <a:srgbClr val="000000"/>
                    </a:solidFill>
                    <a:ea typeface="Times New Roman" panose="02020603050405020304" pitchFamily="18" charset="0"/>
                  </a:rPr>
                  <a:t>ues</a:t>
                </a:r>
              </a:p>
              <a:p>
                <a:pPr lvl="1">
                  <a:lnSpc>
                    <a:spcPct val="112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𝑄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𝑠</m:t>
                        </m:r>
                        <m:r>
                          <a:rPr lang="en-US" sz="2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 </m:t>
                        </m:r>
                        <m:r>
                          <a:rPr lang="en-US" sz="22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𝑎</m:t>
                        </m:r>
                      </m:e>
                    </m:d>
                    <m:r>
                      <a:rPr lang="en-US" sz="22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r>
                      <a:rPr lang="en-US" sz="22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𝑟</m:t>
                    </m:r>
                    <m:r>
                      <a:rPr lang="en-US" sz="22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+ </m:t>
                    </m:r>
                    <m:r>
                      <a:rPr lang="en-US" sz="22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𝑚𝑎𝑥</m:t>
                        </m:r>
                      </m:e>
                      <m:sub>
                        <m:sSup>
                          <m:sSupPr>
                            <m:ctrlPr>
                              <a:rPr lang="en-US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sz="2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𝑄</m:t>
                    </m:r>
                    <m:d>
                      <m:dPr>
                        <m:ctrlPr>
                          <a:rPr lang="en-US" sz="2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sz="2200" dirty="0">
                  <a:solidFill>
                    <a:srgbClr val="000000"/>
                  </a:solidFill>
                  <a:effectLst/>
                  <a:ea typeface="Times New Roman" panose="02020603050405020304" pitchFamily="18" charset="0"/>
                </a:endParaRPr>
              </a:p>
              <a:p>
                <a:pPr lvl="1">
                  <a:lnSpc>
                    <a:spcPct val="112000"/>
                  </a:lnSpc>
                  <a:spcBef>
                    <a:spcPts val="0"/>
                  </a:spcBef>
                </a:pPr>
                <a:r>
                  <a:rPr lang="en-US" sz="2200" dirty="0">
                    <a:solidFill>
                      <a:srgbClr val="000000"/>
                    </a:solidFill>
                    <a:ea typeface="Times New Roman" panose="02020603050405020304" pitchFamily="18" charset="0"/>
                  </a:rPr>
                  <a:t>Dynamic Programming approach</a:t>
                </a:r>
                <a:endParaRPr lang="en-US" sz="2200" dirty="0">
                  <a:solidFill>
                    <a:srgbClr val="000000"/>
                  </a:solidFill>
                  <a:effectLst/>
                  <a:ea typeface="Times New Roman" panose="02020603050405020304" pitchFamily="18" charset="0"/>
                </a:endParaRPr>
              </a:p>
              <a:p>
                <a:pPr lvl="1">
                  <a:lnSpc>
                    <a:spcPct val="112000"/>
                  </a:lnSpc>
                  <a:spcBef>
                    <a:spcPts val="0"/>
                  </a:spcBef>
                </a:pPr>
                <a:r>
                  <a:rPr lang="en-US" sz="2200" dirty="0">
                    <a:solidFill>
                      <a:srgbClr val="000000"/>
                    </a:solidFill>
                    <a:ea typeface="Times New Roman" panose="02020603050405020304" pitchFamily="18" charset="0"/>
                  </a:rPr>
                  <a:t>Example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sz="2200" dirty="0">
                    <a:solidFill>
                      <a:srgbClr val="000000"/>
                    </a:solidFill>
                    <a:ea typeface="Times New Roman" panose="02020603050405020304" pitchFamily="18" charset="0"/>
                  </a:rPr>
                  <a:t> = 0.99 and rewards +/- 1</a:t>
                </a:r>
              </a:p>
              <a:p>
                <a:pPr lvl="2">
                  <a:lnSpc>
                    <a:spcPct val="112000"/>
                  </a:lnSpc>
                  <a:spcBef>
                    <a:spcPts val="0"/>
                  </a:spcBef>
                </a:pPr>
                <a:r>
                  <a:rPr lang="en-US" dirty="0">
                    <a:solidFill>
                      <a:srgbClr val="000000"/>
                    </a:solidFill>
                    <a:ea typeface="Times New Roman" panose="02020603050405020304" pitchFamily="18" charset="0"/>
                  </a:rPr>
                  <a:t>Q(top right state, down action) = 0.97 = -1 + 0.99 x 1.99</a:t>
                </a:r>
              </a:p>
              <a:p>
                <a:pPr marL="0" marR="0" indent="0">
                  <a:lnSpc>
                    <a:spcPct val="112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400" i="1" dirty="0">
                  <a:solidFill>
                    <a:srgbClr val="000000"/>
                  </a:solidFill>
                  <a:ea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2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400" dirty="0">
                  <a:solidFill>
                    <a:srgbClr val="000000"/>
                  </a:solidFill>
                  <a:ea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2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400" dirty="0">
                  <a:solidFill>
                    <a:srgbClr val="000000"/>
                  </a:solidFill>
                  <a:ea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2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400" dirty="0">
                  <a:solidFill>
                    <a:srgbClr val="000000"/>
                  </a:solidFill>
                  <a:effectLst/>
                  <a:ea typeface="Times New Roman" panose="02020603050405020304" pitchFamily="18" charset="0"/>
                </a:endParaRPr>
              </a:p>
              <a:p>
                <a:pPr marL="6350" marR="0" indent="-6350">
                  <a:lnSpc>
                    <a:spcPct val="112000"/>
                  </a:lnSpc>
                  <a:spcBef>
                    <a:spcPts val="0"/>
                  </a:spcBef>
                  <a:spcAft>
                    <a:spcPts val="1035"/>
                  </a:spcAft>
                </a:pPr>
                <a:endParaRPr lang="en-US" sz="2400" dirty="0">
                  <a:solidFill>
                    <a:srgbClr val="000000"/>
                  </a:solidFill>
                  <a:effectLst/>
                  <a:ea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2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400" dirty="0">
                  <a:solidFill>
                    <a:srgbClr val="000000"/>
                  </a:solidFill>
                  <a:effectLst/>
                  <a:ea typeface="Times New Roman" panose="02020603050405020304" pitchFamily="18" charset="0"/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917DEF-78C7-A7A7-128A-EC35DB0B29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0175"/>
                <a:ext cx="10515600" cy="4776788"/>
              </a:xfrm>
              <a:blipFill>
                <a:blip r:embed="rId2"/>
                <a:stretch>
                  <a:fillRect l="-844" t="-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C2137-137B-4EB3-57E9-7800562A6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030CAA9D-7D60-4E06-CFB5-EB32738BB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090" y="4788965"/>
            <a:ext cx="5567725" cy="156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8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C9906-7B44-E410-6A5C-6BE9C3036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learning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D5491-9973-B99D-D696-540395C05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5104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12000"/>
              </a:lnSpc>
              <a:spcBef>
                <a:spcPts val="0"/>
              </a:spcBef>
            </a:pPr>
            <a:r>
              <a:rPr lang="en-US" sz="2400" dirty="0">
                <a:solidFill>
                  <a:srgbClr val="000000"/>
                </a:solidFill>
                <a:ea typeface="Times New Roman" panose="02020603050405020304" pitchFamily="18" charset="0"/>
              </a:rPr>
              <a:t>Traditionally, Q-values are stored in a table and updated via dynamic programming </a:t>
            </a:r>
          </a:p>
          <a:p>
            <a:pPr lvl="1">
              <a:lnSpc>
                <a:spcPct val="112000"/>
              </a:lnSpc>
              <a:spcBef>
                <a:spcPts val="0"/>
              </a:spcBef>
            </a:pPr>
            <a:r>
              <a:rPr lang="en-US" sz="2000" dirty="0">
                <a:solidFill>
                  <a:srgbClr val="000000"/>
                </a:solidFill>
                <a:ea typeface="Times New Roman" panose="02020603050405020304" pitchFamily="18" charset="0"/>
              </a:rPr>
              <a:t>Used for relatively small state spaces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Deep Q learning</a:t>
            </a:r>
          </a:p>
          <a:p>
            <a:pPr lvl="1"/>
            <a:r>
              <a:rPr lang="en-US" sz="2000" dirty="0"/>
              <a:t>Use a neural network to predict Q-values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C43A3C-E38B-4529-3898-0B8D00183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AC3C04-8A14-250D-D6A4-4117D64A759E}"/>
              </a:ext>
            </a:extLst>
          </p:cNvPr>
          <p:cNvSpPr txBox="1"/>
          <p:nvPr/>
        </p:nvSpPr>
        <p:spPr>
          <a:xfrm>
            <a:off x="9077195" y="6385795"/>
            <a:ext cx="1327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strike="noStrike" dirty="0" err="1">
                <a:effectLst/>
              </a:rPr>
              <a:t>analyticsvidhya.com</a:t>
            </a:r>
            <a:endParaRPr lang="en-US" sz="1000" dirty="0"/>
          </a:p>
          <a:p>
            <a:endParaRPr lang="en-US" dirty="0"/>
          </a:p>
        </p:txBody>
      </p:sp>
      <p:pic>
        <p:nvPicPr>
          <p:cNvPr id="8" name="Picture 7" descr="A diagram of a deep q learning&#10;&#10;Description automatically generated">
            <a:extLst>
              <a:ext uri="{FF2B5EF4-FFF2-40B4-BE49-F238E27FC236}">
                <a16:creationId xmlns:a16="http://schemas.microsoft.com/office/drawing/2014/main" id="{0A614D3C-5BE4-9DCB-D93D-9D85B7A47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689" y="4005905"/>
            <a:ext cx="5946723" cy="2414016"/>
          </a:xfrm>
          <a:prstGeom prst="rect">
            <a:avLst/>
          </a:prstGeom>
        </p:spPr>
      </p:pic>
      <p:pic>
        <p:nvPicPr>
          <p:cNvPr id="10" name="Picture 9" descr="A table with numbers and text&#10;&#10;Description automatically generated">
            <a:extLst>
              <a:ext uri="{FF2B5EF4-FFF2-40B4-BE49-F238E27FC236}">
                <a16:creationId xmlns:a16="http://schemas.microsoft.com/office/drawing/2014/main" id="{7845DFB3-40D5-6A18-616F-F510B0460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948" y="2109103"/>
            <a:ext cx="61341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2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-up of a foot&#10;&#10;Description automatically generated">
            <a:extLst>
              <a:ext uri="{FF2B5EF4-FFF2-40B4-BE49-F238E27FC236}">
                <a16:creationId xmlns:a16="http://schemas.microsoft.com/office/drawing/2014/main" id="{61ADB1FB-FAEC-10D9-F487-4A5055ECF6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079" r="9089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4CDE6B-4AE3-BA54-0AE4-3C2DDA045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122363"/>
            <a:ext cx="51608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3. Related Works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DD3D4E-927B-13AC-CF93-EC0A9EEB0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258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-up of a foot&#10;&#10;Description automatically generated">
            <a:extLst>
              <a:ext uri="{FF2B5EF4-FFF2-40B4-BE49-F238E27FC236}">
                <a16:creationId xmlns:a16="http://schemas.microsoft.com/office/drawing/2014/main" id="{61ADB1FB-FAEC-10D9-F487-4A5055ECF6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079" r="9089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4CDE6B-4AE3-BA54-0AE4-3C2DDA045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122363"/>
            <a:ext cx="51608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4. Methods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B34102-B279-4FD8-7CEC-4B04A2A37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65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alpha val="2000"/>
              </a:schemeClr>
            </a:gs>
            <a:gs pos="73000">
              <a:schemeClr val="accent2">
                <a:alpha val="13000"/>
              </a:schemeClr>
            </a:gs>
            <a:gs pos="83000">
              <a:schemeClr val="accent2">
                <a:alpha val="17000"/>
              </a:schemeClr>
            </a:gs>
            <a:gs pos="99000">
              <a:schemeClr val="accent2">
                <a:alpha val="24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3C2A96-5E25-AD62-B072-7C5174254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Acknowledgements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4AD00-AF8D-619A-AD4B-B8C26FCB0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389" y="2081784"/>
            <a:ext cx="5500314" cy="3576287"/>
          </a:xfrm>
        </p:spPr>
        <p:txBody>
          <a:bodyPr>
            <a:noAutofit/>
          </a:bodyPr>
          <a:lstStyle/>
          <a:p>
            <a:r>
              <a:rPr lang="en-US" sz="2400" dirty="0"/>
              <a:t>Data source</a:t>
            </a:r>
          </a:p>
          <a:p>
            <a:pPr lvl="1"/>
            <a:r>
              <a:rPr lang="en-US" sz="2000" dirty="0"/>
              <a:t>Mark F. </a:t>
            </a:r>
            <a:r>
              <a:rPr lang="en-US" sz="2000" dirty="0" err="1"/>
              <a:t>Conneely</a:t>
            </a:r>
            <a:r>
              <a:rPr lang="en-US" sz="2000" dirty="0"/>
              <a:t>, MD</a:t>
            </a:r>
          </a:p>
          <a:p>
            <a:pPr lvl="1"/>
            <a:r>
              <a:rPr lang="en-US" sz="2000" dirty="0">
                <a:ea typeface="Times New Roman" panose="02020603050405020304" pitchFamily="18" charset="0"/>
              </a:rPr>
              <a:t>Captain James A. Lovell </a:t>
            </a:r>
          </a:p>
          <a:p>
            <a:pPr marL="457200" lvl="1" indent="0">
              <a:buNone/>
            </a:pPr>
            <a:r>
              <a:rPr lang="en-US" sz="2000" dirty="0">
                <a:ea typeface="Times New Roman" panose="02020603050405020304" pitchFamily="18" charset="0"/>
              </a:rPr>
              <a:t>     Federal Health Care VA Center</a:t>
            </a:r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sz="2400" dirty="0"/>
              <a:t>Other</a:t>
            </a:r>
          </a:p>
          <a:p>
            <a:pPr lvl="1"/>
            <a:r>
              <a:rPr lang="en-US" sz="2000" dirty="0" err="1"/>
              <a:t>Thiru</a:t>
            </a:r>
            <a:r>
              <a:rPr lang="en-US" sz="2000" dirty="0"/>
              <a:t> </a:t>
            </a:r>
            <a:r>
              <a:rPr lang="en-US" sz="2000" dirty="0" err="1"/>
              <a:t>Ramaraj</a:t>
            </a:r>
            <a:r>
              <a:rPr lang="en-US" sz="2000" dirty="0"/>
              <a:t>, PhD</a:t>
            </a:r>
          </a:p>
          <a:p>
            <a:pPr lvl="1"/>
            <a:r>
              <a:rPr lang="en-US" sz="2000" dirty="0" err="1"/>
              <a:t>Jiten</a:t>
            </a:r>
            <a:r>
              <a:rPr lang="en-US" sz="2000" dirty="0"/>
              <a:t> Mishra</a:t>
            </a:r>
          </a:p>
          <a:p>
            <a:pPr lvl="1"/>
            <a:r>
              <a:rPr lang="en-US" sz="2000" dirty="0"/>
              <a:t>Joanne Lin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5CB3BB-B58B-1CC6-F9F8-F38DB339A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BBD652F-3893-D846-8608-EF6FF5985AF0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C0102F3-D92D-92EB-1EF4-8B9E20D68B89}"/>
              </a:ext>
            </a:extLst>
          </p:cNvPr>
          <p:cNvSpPr txBox="1">
            <a:spLocks/>
          </p:cNvSpPr>
          <p:nvPr/>
        </p:nvSpPr>
        <p:spPr>
          <a:xfrm>
            <a:off x="990600" y="2081784"/>
            <a:ext cx="5500314" cy="35762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Thesis Advisor</a:t>
            </a:r>
          </a:p>
          <a:p>
            <a:pPr lvl="1"/>
            <a:r>
              <a:rPr lang="en-US" sz="2000" dirty="0"/>
              <a:t>Jacob Furst, PhD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Thesis Committee</a:t>
            </a:r>
          </a:p>
          <a:p>
            <a:pPr lvl="1"/>
            <a:r>
              <a:rPr lang="en-US" sz="2000" dirty="0"/>
              <a:t>John Rogers, PhD</a:t>
            </a:r>
          </a:p>
          <a:p>
            <a:pPr lvl="1"/>
            <a:r>
              <a:rPr lang="en-US" sz="2000" dirty="0"/>
              <a:t>Noriko Tomuro, PhD</a:t>
            </a:r>
          </a:p>
        </p:txBody>
      </p:sp>
    </p:spTree>
    <p:extLst>
      <p:ext uri="{BB962C8B-B14F-4D97-AF65-F5344CB8AC3E}">
        <p14:creationId xmlns:p14="http://schemas.microsoft.com/office/powerpoint/2010/main" val="407694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69CE6-D134-B1DF-7CB2-5B0E8B180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dirty="0"/>
              <a:t>Dataset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AA697-A93B-884B-8256-30B2C9E19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333" y="2529362"/>
            <a:ext cx="5577843" cy="408527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115 young adult patients who experienced foot or ankle pain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Images taken on 1.5T and 3T MRI machines at the </a:t>
            </a:r>
            <a:r>
              <a:rPr lang="en-US" sz="2400" dirty="0">
                <a:effectLst/>
                <a:ea typeface="Times New Roman" panose="02020603050405020304" pitchFamily="18" charset="0"/>
              </a:rPr>
              <a:t>Captain James A. Lovell Federal Health Care VA Center</a:t>
            </a:r>
          </a:p>
          <a:p>
            <a:pPr marL="0" indent="0">
              <a:buNone/>
            </a:pPr>
            <a:endParaRPr lang="en-US" sz="2400" dirty="0">
              <a:effectLst/>
              <a:ea typeface="Times New Roman" panose="02020603050405020304" pitchFamily="18" charset="0"/>
            </a:endParaRPr>
          </a:p>
          <a:p>
            <a:r>
              <a:rPr lang="en-US" sz="24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/>
              <a:t>Edema and fracture segmented in SAGIR and SAGT1</a:t>
            </a:r>
          </a:p>
          <a:p>
            <a:endParaRPr lang="en-US" sz="2400" dirty="0"/>
          </a:p>
        </p:txBody>
      </p:sp>
      <p:pic>
        <p:nvPicPr>
          <p:cNvPr id="5" name="Content Placeholder 3" descr="A close-up of a foot&#10;&#10;Description automatically generated">
            <a:extLst>
              <a:ext uri="{FF2B5EF4-FFF2-40B4-BE49-F238E27FC236}">
                <a16:creationId xmlns:a16="http://schemas.microsoft.com/office/drawing/2014/main" id="{8DCB1167-EBF2-B8EE-461E-C503DE1350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/>
          <a:stretch/>
        </p:blipFill>
        <p:spPr>
          <a:xfrm>
            <a:off x="6089173" y="0"/>
            <a:ext cx="6102825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CB145A-B2BE-E807-5325-CE4D30DEA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00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BBD652F-3893-D846-8608-EF6FF5985AF0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72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D15A51-7FBA-1275-629B-0D927D86F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962760"/>
            <a:ext cx="4810761" cy="1093679"/>
          </a:xfrm>
        </p:spPr>
        <p:txBody>
          <a:bodyPr anchor="ctr">
            <a:normAutofit/>
          </a:bodyPr>
          <a:lstStyle/>
          <a:p>
            <a:r>
              <a:rPr lang="en-US" sz="4800" dirty="0"/>
              <a:t>Two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3018F-D946-670B-D63E-305850FDB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2517732"/>
            <a:ext cx="8074815" cy="3252132"/>
          </a:xfrm>
        </p:spPr>
        <p:txBody>
          <a:bodyPr anchor="t">
            <a:norm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Edema localization (no data augmentation):</a:t>
            </a:r>
          </a:p>
          <a:p>
            <a:pPr lvl="1"/>
            <a:r>
              <a:rPr lang="en-US" dirty="0"/>
              <a:t>28 train slices</a:t>
            </a:r>
          </a:p>
          <a:p>
            <a:pPr lvl="1"/>
            <a:r>
              <a:rPr lang="en-US" dirty="0"/>
              <a:t>24 inference slices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2400" dirty="0"/>
              <a:t>2. Calcaneus segmentation (with augmentation):</a:t>
            </a:r>
          </a:p>
          <a:p>
            <a:pPr lvl="1"/>
            <a:r>
              <a:rPr lang="en-US" dirty="0"/>
              <a:t>568 train slices</a:t>
            </a:r>
          </a:p>
          <a:p>
            <a:pPr lvl="1"/>
            <a:r>
              <a:rPr lang="en-US" dirty="0"/>
              <a:t>288 inference slices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F40D0-158F-3F9A-242D-49A59A203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4338" y="5769864"/>
            <a:ext cx="447710" cy="40221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BBD652F-3893-D846-8608-EF6FF5985AF0}" type="slidenum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31</a:t>
            </a:fld>
            <a:endParaRPr lang="en-US" sz="6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77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242C8C-F0C1-1180-C62F-AD419D34B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Ground Truth Labels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9DD18-338B-81BD-AE3F-E2E325E3B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Edema – Annotated already</a:t>
            </a:r>
          </a:p>
          <a:p>
            <a:pPr marL="0" indent="0">
              <a:buNone/>
            </a:pPr>
            <a:r>
              <a:rPr lang="en-US" dirty="0"/>
              <a:t>Calcaneus – Need to create labels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0F794-F850-3A1A-3494-9C6546F52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BBD652F-3893-D846-8608-EF6FF5985AF0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17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614141FC-8189-47F8-821A-FC9A4E91E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920D69-3B09-830F-6734-D410BE818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/>
              <a:t>Segment Any Bone (Gu et al., 2024)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981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643C5D9D-0727-055E-2DAF-C7268707A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4" y="510047"/>
            <a:ext cx="6858000" cy="1645920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Creates attention map </a:t>
            </a:r>
          </a:p>
          <a:p>
            <a:r>
              <a:rPr lang="en-US" sz="2400" dirty="0"/>
              <a:t>Creates bone mask</a:t>
            </a:r>
          </a:p>
        </p:txBody>
      </p:sp>
      <p:pic>
        <p:nvPicPr>
          <p:cNvPr id="8" name="Picture 7" descr="An x-ray of a foot&#10;&#10;Description automatically generated">
            <a:extLst>
              <a:ext uri="{FF2B5EF4-FFF2-40B4-BE49-F238E27FC236}">
                <a16:creationId xmlns:a16="http://schemas.microsoft.com/office/drawing/2014/main" id="{944FDD36-5587-09E4-AC25-896880397EBC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rcRect r="508"/>
          <a:stretch/>
        </p:blipFill>
        <p:spPr>
          <a:xfrm>
            <a:off x="456185" y="2531956"/>
            <a:ext cx="3657600" cy="3749039"/>
          </a:xfrm>
          <a:prstGeom prst="rect">
            <a:avLst/>
          </a:prstGeom>
        </p:spPr>
      </p:pic>
      <p:pic>
        <p:nvPicPr>
          <p:cNvPr id="10" name="Picture 9" descr="A close-up of a foot&#10;&#10;Description automatically generated">
            <a:extLst>
              <a:ext uri="{FF2B5EF4-FFF2-40B4-BE49-F238E27FC236}">
                <a16:creationId xmlns:a16="http://schemas.microsoft.com/office/drawing/2014/main" id="{B2658FD1-3892-1B52-ED73-76EABE4FDE68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rcRect l="2007"/>
          <a:stretch/>
        </p:blipFill>
        <p:spPr>
          <a:xfrm>
            <a:off x="8395888" y="2577675"/>
            <a:ext cx="3657600" cy="3657600"/>
          </a:xfrm>
          <a:prstGeom prst="rect">
            <a:avLst/>
          </a:prstGeom>
        </p:spPr>
      </p:pic>
      <p:pic>
        <p:nvPicPr>
          <p:cNvPr id="6" name="Content Placeholder 5" descr="A red and blue background&#10;&#10;Description automatically generated">
            <a:extLst>
              <a:ext uri="{FF2B5EF4-FFF2-40B4-BE49-F238E27FC236}">
                <a16:creationId xmlns:a16="http://schemas.microsoft.com/office/drawing/2014/main" id="{3F687BF2-4146-F29B-B3FC-683F931D5700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rcRect r="1007" b="2"/>
          <a:stretch/>
        </p:blipFill>
        <p:spPr>
          <a:xfrm>
            <a:off x="4338828" y="2577675"/>
            <a:ext cx="3780198" cy="37033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8445B-D71C-208C-B8FC-4DE451E60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828544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6BBD652F-3893-D846-8608-EF6FF5985AF0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01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C03D1-E399-185D-136C-B064F493A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the bone masks</a:t>
            </a:r>
          </a:p>
        </p:txBody>
      </p:sp>
      <p:pic>
        <p:nvPicPr>
          <p:cNvPr id="5" name="Content Placeholder 4" descr="A black and white image of a person lying on the ground&#10;&#10;Description automatically generated">
            <a:extLst>
              <a:ext uri="{FF2B5EF4-FFF2-40B4-BE49-F238E27FC236}">
                <a16:creationId xmlns:a16="http://schemas.microsoft.com/office/drawing/2014/main" id="{FDAC46F6-C36D-2A2D-DD2F-FB13E1ECF8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562" y="2397654"/>
            <a:ext cx="3787670" cy="3634116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794B4F-C080-58B0-644A-52289712C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34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40DCA3-B132-A054-3622-F03F54887F60}"/>
              </a:ext>
            </a:extLst>
          </p:cNvPr>
          <p:cNvSpPr txBox="1"/>
          <p:nvPr/>
        </p:nvSpPr>
        <p:spPr>
          <a:xfrm>
            <a:off x="2220686" y="63889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Content Placeholder 10" descr="A close-up of a foot&#10;&#10;Description automatically generated">
            <a:extLst>
              <a:ext uri="{FF2B5EF4-FFF2-40B4-BE49-F238E27FC236}">
                <a16:creationId xmlns:a16="http://schemas.microsoft.com/office/drawing/2014/main" id="{19FBB4CB-6C74-12A4-9B8F-C1A982014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938" y="2536597"/>
            <a:ext cx="3365500" cy="33562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35D059-B594-FFCA-73C3-44318FDDF795}"/>
              </a:ext>
            </a:extLst>
          </p:cNvPr>
          <p:cNvSpPr txBox="1"/>
          <p:nvPr/>
        </p:nvSpPr>
        <p:spPr>
          <a:xfrm>
            <a:off x="1024562" y="1289173"/>
            <a:ext cx="103292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1. Erosion</a:t>
            </a:r>
          </a:p>
          <a:p>
            <a:r>
              <a:rPr lang="en-US" sz="2000" dirty="0"/>
              <a:t>2. Connected components</a:t>
            </a:r>
          </a:p>
          <a:p>
            <a:r>
              <a:rPr lang="en-US" sz="2000" dirty="0"/>
              <a:t>3. Outlier detection (discarding bounding boxes whose coordinates are far from the average) 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97928FBC-CE60-B9A1-022B-B88339598514}"/>
              </a:ext>
            </a:extLst>
          </p:cNvPr>
          <p:cNvSpPr/>
          <p:nvPr/>
        </p:nvSpPr>
        <p:spPr>
          <a:xfrm>
            <a:off x="5157379" y="3350527"/>
            <a:ext cx="2299412" cy="1785967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Steps 1, 2 &amp; 3 to make ground truth box</a:t>
            </a:r>
          </a:p>
        </p:txBody>
      </p:sp>
    </p:spTree>
    <p:extLst>
      <p:ext uri="{BB962C8B-B14F-4D97-AF65-F5344CB8AC3E}">
        <p14:creationId xmlns:p14="http://schemas.microsoft.com/office/powerpoint/2010/main" val="230753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90735-3040-BF25-759D-9600F768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837E4-D21A-763A-B378-DFE2E433A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35</a:t>
            </a:fld>
            <a:endParaRPr lang="en-US"/>
          </a:p>
        </p:txBody>
      </p:sp>
      <p:pic>
        <p:nvPicPr>
          <p:cNvPr id="5" name="Content Placeholder 4" descr="An x-ray of a foot&#10;&#10;Description automatically generated">
            <a:extLst>
              <a:ext uri="{FF2B5EF4-FFF2-40B4-BE49-F238E27FC236}">
                <a16:creationId xmlns:a16="http://schemas.microsoft.com/office/drawing/2014/main" id="{42093B2A-0817-58C9-F01C-4A17BC36F59C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/>
          <a:srcRect r="508"/>
          <a:stretch/>
        </p:blipFill>
        <p:spPr>
          <a:xfrm>
            <a:off x="1794711" y="2395955"/>
            <a:ext cx="2489190" cy="2527300"/>
          </a:xfrm>
          <a:prstGeom prst="rect">
            <a:avLst/>
          </a:prstGeom>
        </p:spPr>
      </p:pic>
      <p:sp>
        <p:nvSpPr>
          <p:cNvPr id="6" name="Trapezoid 5">
            <a:extLst>
              <a:ext uri="{FF2B5EF4-FFF2-40B4-BE49-F238E27FC236}">
                <a16:creationId xmlns:a16="http://schemas.microsoft.com/office/drawing/2014/main" id="{7F8B93C5-8174-89A8-73E9-2E4A952B816A}"/>
              </a:ext>
            </a:extLst>
          </p:cNvPr>
          <p:cNvSpPr/>
          <p:nvPr/>
        </p:nvSpPr>
        <p:spPr>
          <a:xfrm rot="5400000">
            <a:off x="3949609" y="2776865"/>
            <a:ext cx="2480681" cy="1812099"/>
          </a:xfrm>
          <a:prstGeom prst="trapezoid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ResNet50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CD817A3-32B9-6FBD-43C5-DBE406114B36}"/>
              </a:ext>
            </a:extLst>
          </p:cNvPr>
          <p:cNvSpPr/>
          <p:nvPr/>
        </p:nvSpPr>
        <p:spPr>
          <a:xfrm>
            <a:off x="8541894" y="1175368"/>
            <a:ext cx="1097280" cy="1097280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UP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9AE7F4C-5F48-93AA-655E-846B1BDEF6FE}"/>
              </a:ext>
            </a:extLst>
          </p:cNvPr>
          <p:cNvSpPr/>
          <p:nvPr/>
        </p:nvSpPr>
        <p:spPr>
          <a:xfrm>
            <a:off x="8541894" y="4998548"/>
            <a:ext cx="1097280" cy="1097280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RIGHT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B45E0F5-A996-6042-6A39-1E72CEED8D54}"/>
              </a:ext>
            </a:extLst>
          </p:cNvPr>
          <p:cNvSpPr/>
          <p:nvPr/>
        </p:nvSpPr>
        <p:spPr>
          <a:xfrm>
            <a:off x="8541894" y="3753333"/>
            <a:ext cx="1097280" cy="1097280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LEFT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3BA5A2C-62B4-FE7A-EA1E-DB3AFC7EE120}"/>
              </a:ext>
            </a:extLst>
          </p:cNvPr>
          <p:cNvSpPr/>
          <p:nvPr/>
        </p:nvSpPr>
        <p:spPr>
          <a:xfrm>
            <a:off x="8541894" y="2485014"/>
            <a:ext cx="1097280" cy="1097280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DOWN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63DBD34-9E4F-16C7-ADF1-AED4C48F96AB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8078853" y="3972699"/>
            <a:ext cx="623734" cy="11865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68F6836-2544-FAF1-4715-221D66A0A782}"/>
              </a:ext>
            </a:extLst>
          </p:cNvPr>
          <p:cNvCxnSpPr>
            <a:cxnSpLocks/>
            <a:endCxn id="9" idx="3"/>
          </p:cNvCxnSpPr>
          <p:nvPr/>
        </p:nvCxnSpPr>
        <p:spPr>
          <a:xfrm flipV="1">
            <a:off x="8078853" y="2111955"/>
            <a:ext cx="623734" cy="1287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3171DA1-48EB-F1A1-2D80-B5D42AD2A29D}"/>
              </a:ext>
            </a:extLst>
          </p:cNvPr>
          <p:cNvCxnSpPr>
            <a:cxnSpLocks/>
          </p:cNvCxnSpPr>
          <p:nvPr/>
        </p:nvCxnSpPr>
        <p:spPr>
          <a:xfrm flipV="1">
            <a:off x="8091379" y="3169085"/>
            <a:ext cx="463041" cy="4913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4D092E9-48AE-30D8-C312-174EC97EB8F1}"/>
              </a:ext>
            </a:extLst>
          </p:cNvPr>
          <p:cNvCxnSpPr>
            <a:cxnSpLocks/>
          </p:cNvCxnSpPr>
          <p:nvPr/>
        </p:nvCxnSpPr>
        <p:spPr>
          <a:xfrm>
            <a:off x="8078853" y="3817714"/>
            <a:ext cx="463041" cy="333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rapezoid 28">
            <a:extLst>
              <a:ext uri="{FF2B5EF4-FFF2-40B4-BE49-F238E27FC236}">
                <a16:creationId xmlns:a16="http://schemas.microsoft.com/office/drawing/2014/main" id="{83AAA919-F78A-693A-A747-083656127AE7}"/>
              </a:ext>
            </a:extLst>
          </p:cNvPr>
          <p:cNvSpPr/>
          <p:nvPr/>
        </p:nvSpPr>
        <p:spPr>
          <a:xfrm rot="5400000">
            <a:off x="6282892" y="2694097"/>
            <a:ext cx="1609068" cy="1982854"/>
          </a:xfrm>
          <a:prstGeom prst="trapezoid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   Q-Network</a:t>
            </a:r>
          </a:p>
        </p:txBody>
      </p:sp>
    </p:spTree>
    <p:extLst>
      <p:ext uri="{BB962C8B-B14F-4D97-AF65-F5344CB8AC3E}">
        <p14:creationId xmlns:p14="http://schemas.microsoft.com/office/powerpoint/2010/main" val="275614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3" grpId="0" animBg="1"/>
      <p:bldP spid="14" grpId="0" animBg="1"/>
      <p:bldP spid="15" grpId="0" animBg="1"/>
      <p:bldP spid="2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648E85-C390-A69D-F880-00BA22ACD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 dirty="0"/>
              <a:t>ResNet50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099C1-F61E-8B3F-A37D-4BC7AFB73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Edema segmentation uses the “out of the box” weights from PyTorch Defaults (trained on the ImageNet dataset)</a:t>
            </a:r>
          </a:p>
          <a:p>
            <a:r>
              <a:rPr lang="en-US" sz="2400" dirty="0"/>
              <a:t>Calcaneus segmentation begins with these weights but then the ResNet is further trained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F0251-4BCD-1A08-9642-9539DA9EB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BBD652F-3893-D846-8608-EF6FF5985AF0}" type="slidenum">
              <a:rPr lang="en-US" smtClean="0"/>
              <a:pPr>
                <a:spcAft>
                  <a:spcPts val="600"/>
                </a:spcAft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7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foot&#10;&#10;Description automatically generated">
            <a:extLst>
              <a:ext uri="{FF2B5EF4-FFF2-40B4-BE49-F238E27FC236}">
                <a16:creationId xmlns:a16="http://schemas.microsoft.com/office/drawing/2014/main" id="{3609DC2C-EC0F-92A3-A5B7-4B0D22E915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913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3770BC-96C5-1B69-5FE1-8C7879CFE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 dirty="0"/>
              <a:t>Train ResNet50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D793ED-3AFD-9BE8-426B-C4367FA91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3144033"/>
            <a:ext cx="5247340" cy="3577441"/>
          </a:xfrm>
        </p:spPr>
        <p:txBody>
          <a:bodyPr anchor="ctr">
            <a:normAutofit lnSpcReduction="10000"/>
          </a:bodyPr>
          <a:lstStyle/>
          <a:p>
            <a:r>
              <a:rPr lang="en-US" sz="2000" dirty="0"/>
              <a:t>Weights are initially the pretrained ResNet50 from ImageNet (PyTorch default weights)</a:t>
            </a:r>
          </a:p>
          <a:p>
            <a:r>
              <a:rPr lang="en-US" sz="2000" dirty="0"/>
              <a:t>Randomly sampled the training images for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positive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FF0000"/>
                </a:solidFill>
              </a:rPr>
              <a:t>negative</a:t>
            </a:r>
            <a:r>
              <a:rPr lang="en-US" sz="2000" dirty="0"/>
              <a:t> boxes</a:t>
            </a:r>
          </a:p>
          <a:p>
            <a:r>
              <a:rPr lang="en-US" sz="2000" dirty="0"/>
              <a:t>25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positive</a:t>
            </a:r>
            <a:r>
              <a:rPr lang="en-US" sz="2000" dirty="0"/>
              <a:t> and 25 </a:t>
            </a:r>
            <a:r>
              <a:rPr lang="en-US" sz="2000" b="1" dirty="0">
                <a:solidFill>
                  <a:srgbClr val="FF0000"/>
                </a:solidFill>
              </a:rPr>
              <a:t>negative</a:t>
            </a:r>
            <a:r>
              <a:rPr lang="en-US" sz="2000" dirty="0"/>
              <a:t> instances from each slice </a:t>
            </a:r>
          </a:p>
          <a:p>
            <a:r>
              <a:rPr lang="en-US" sz="2000" dirty="0"/>
              <a:t>Given a ground truth box (in white)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positive</a:t>
            </a:r>
            <a:r>
              <a:rPr lang="en-US" sz="2000" dirty="0"/>
              <a:t> boxes are within a fixed Euclidean distance when comparing centers</a:t>
            </a:r>
          </a:p>
          <a:p>
            <a:r>
              <a:rPr lang="en-US" sz="2000" dirty="0"/>
              <a:t>568 training slices (which includes 90-, 180- and 270-degree rotations for each original)</a:t>
            </a:r>
          </a:p>
          <a:p>
            <a:pPr marL="457200" lvl="1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D790DD-2019-DF70-FECD-77863008E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00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BBD652F-3893-D846-8608-EF6FF5985AF0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37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60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D75A5B51-0925-4835-8511-A0DD17EAA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91D80-249D-F1A2-7415-247E1EBD6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5295015" cy="2063808"/>
          </a:xfrm>
        </p:spPr>
        <p:txBody>
          <a:bodyPr anchor="b">
            <a:normAutofit/>
          </a:bodyPr>
          <a:lstStyle/>
          <a:p>
            <a:r>
              <a:rPr lang="en-US" sz="5400" dirty="0"/>
              <a:t>Train the </a:t>
            </a:r>
            <a:br>
              <a:rPr lang="en-US" sz="5400" dirty="0"/>
            </a:br>
            <a:r>
              <a:rPr lang="en-US" sz="5400" dirty="0"/>
              <a:t>Q-Network</a:t>
            </a:r>
          </a:p>
        </p:txBody>
      </p:sp>
      <p:sp>
        <p:nvSpPr>
          <p:cNvPr id="39" name="Sketch line">
            <a:extLst>
              <a:ext uri="{FF2B5EF4-FFF2-40B4-BE49-F238E27FC236}">
                <a16:creationId xmlns:a16="http://schemas.microsoft.com/office/drawing/2014/main" id="{5CDFD20D-8E4F-4E3A-AF87-93F23E0D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71F61-710E-2454-FC0E-958B98F93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794058"/>
            <a:ext cx="5295015" cy="392741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700" dirty="0"/>
              <a:t>FOR slice in slices:</a:t>
            </a:r>
          </a:p>
          <a:p>
            <a:pPr lvl="1"/>
            <a:r>
              <a:rPr lang="en-US" sz="1700" dirty="0"/>
              <a:t>is_terminal ← FALSE</a:t>
            </a:r>
          </a:p>
          <a:p>
            <a:pPr lvl="1"/>
            <a:r>
              <a:rPr lang="en-US" sz="1700" dirty="0"/>
              <a:t>steps ← 0</a:t>
            </a:r>
          </a:p>
          <a:p>
            <a:pPr lvl="1"/>
            <a:r>
              <a:rPr lang="en-US" sz="1700" dirty="0"/>
              <a:t>WHILE NOT is_terminal:</a:t>
            </a:r>
          </a:p>
          <a:p>
            <a:pPr lvl="2"/>
            <a:r>
              <a:rPr lang="en-US" sz="1700" dirty="0"/>
              <a:t>action ←  </a:t>
            </a:r>
            <a:r>
              <a:rPr lang="en-US" sz="1700" i="1" dirty="0"/>
              <a:t>max</a:t>
            </a:r>
            <a:r>
              <a:rPr lang="en-US" sz="1700" dirty="0"/>
              <a:t>Q(state, actions) </a:t>
            </a:r>
          </a:p>
          <a:p>
            <a:pPr lvl="2"/>
            <a:r>
              <a:rPr lang="en-US" sz="1700" dirty="0"/>
              <a:t>Move(action) </a:t>
            </a:r>
          </a:p>
          <a:p>
            <a:pPr lvl="2"/>
            <a:r>
              <a:rPr lang="en-US" sz="1700" dirty="0"/>
              <a:t>Randomly sample memory</a:t>
            </a:r>
          </a:p>
          <a:p>
            <a:pPr lvl="2"/>
            <a:r>
              <a:rPr lang="en-US" sz="1700" dirty="0"/>
              <a:t>Update policy network weights</a:t>
            </a:r>
          </a:p>
          <a:p>
            <a:pPr lvl="2"/>
            <a:r>
              <a:rPr lang="en-US" sz="1700" dirty="0"/>
              <a:t>If max steps reached:</a:t>
            </a:r>
          </a:p>
          <a:p>
            <a:pPr lvl="3"/>
            <a:r>
              <a:rPr lang="en-US" sz="1700" dirty="0"/>
              <a:t>is_terminal ← TRUE</a:t>
            </a:r>
          </a:p>
          <a:p>
            <a:pPr lvl="2"/>
            <a:r>
              <a:rPr lang="en-US" sz="1700" dirty="0"/>
              <a:t>Append transition (s, a, sʹ, r, is_terminal) to memory</a:t>
            </a:r>
          </a:p>
          <a:p>
            <a:pPr lvl="2"/>
            <a:r>
              <a:rPr lang="en-US" sz="1700" dirty="0"/>
              <a:t>steps ← steps + 1</a:t>
            </a:r>
          </a:p>
          <a:p>
            <a:pPr lvl="1"/>
            <a:r>
              <a:rPr lang="en-US" sz="2100" dirty="0">
                <a:solidFill>
                  <a:schemeClr val="accent2"/>
                </a:solidFill>
              </a:rPr>
              <a:t>if steps % C == 0:</a:t>
            </a:r>
          </a:p>
          <a:p>
            <a:pPr lvl="2"/>
            <a:r>
              <a:rPr lang="en-US" sz="1700" dirty="0">
                <a:solidFill>
                  <a:schemeClr val="accent2"/>
                </a:solidFill>
              </a:rPr>
              <a:t>Update target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5CDDD7-CDB3-E670-1697-049E7541E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BBD652F-3893-D846-8608-EF6FF5985AF0}" type="slidenum">
              <a:rPr lang="en-US" smtClean="0"/>
              <a:pPr>
                <a:spcAft>
                  <a:spcPts val="600"/>
                </a:spcAft>
              </a:pPr>
              <a:t>38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EAD049-9DE6-F1AE-C795-CBD0F076EECD}"/>
              </a:ext>
            </a:extLst>
          </p:cNvPr>
          <p:cNvSpPr txBox="1"/>
          <p:nvPr/>
        </p:nvSpPr>
        <p:spPr>
          <a:xfrm>
            <a:off x="7997393" y="6315180"/>
            <a:ext cx="2977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*Only for edema experiment</a:t>
            </a:r>
          </a:p>
        </p:txBody>
      </p:sp>
      <p:pic>
        <p:nvPicPr>
          <p:cNvPr id="9" name="Picture 8" descr="A black and white grid with a black and white figure&#10;&#10;Description automatically generated with medium confidence">
            <a:extLst>
              <a:ext uri="{FF2B5EF4-FFF2-40B4-BE49-F238E27FC236}">
                <a16:creationId xmlns:a16="http://schemas.microsoft.com/office/drawing/2014/main" id="{3FE1A5FC-F7B9-F900-A9A2-3C10EC5E0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197" y="365125"/>
            <a:ext cx="2975603" cy="1195803"/>
          </a:xfrm>
          <a:prstGeom prst="rect">
            <a:avLst/>
          </a:prstGeom>
        </p:spPr>
      </p:pic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BE9626DC-3469-381E-215A-387F2CBB2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808" y="4610117"/>
            <a:ext cx="5151934" cy="1493628"/>
          </a:xfrm>
          <a:prstGeom prst="rect">
            <a:avLst/>
          </a:prstGeom>
        </p:spPr>
      </p:pic>
      <p:pic>
        <p:nvPicPr>
          <p:cNvPr id="13" name="Picture 12" descr="A table with numbers and text&#10;&#10;Description automatically generated">
            <a:extLst>
              <a:ext uri="{FF2B5EF4-FFF2-40B4-BE49-F238E27FC236}">
                <a16:creationId xmlns:a16="http://schemas.microsoft.com/office/drawing/2014/main" id="{F53B4FD0-5618-B062-09B7-415D933C6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100" y="1955222"/>
            <a:ext cx="38227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01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-up of a foot&#10;&#10;Description automatically generated">
            <a:extLst>
              <a:ext uri="{FF2B5EF4-FFF2-40B4-BE49-F238E27FC236}">
                <a16:creationId xmlns:a16="http://schemas.microsoft.com/office/drawing/2014/main" id="{61ADB1FB-FAEC-10D9-F487-4A5055ECF6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079" r="9089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4CDE6B-4AE3-BA54-0AE4-3C2DDA045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122363"/>
            <a:ext cx="51608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5. Results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272C06-E804-5A6F-0F4D-0DF260B48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834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-up of a foot&#10;&#10;Description automatically generated">
            <a:extLst>
              <a:ext uri="{FF2B5EF4-FFF2-40B4-BE49-F238E27FC236}">
                <a16:creationId xmlns:a16="http://schemas.microsoft.com/office/drawing/2014/main" id="{61ADB1FB-FAEC-10D9-F487-4A5055ECF6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079" r="9089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4CDE6B-4AE3-BA54-0AE4-3C2DDA045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122363"/>
            <a:ext cx="4527773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1. Introduction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57F3E0-5F2F-11F4-7C24-1F79E0B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524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D285BF-8E06-EFEB-027C-E05948A37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1"/>
            <a:ext cx="10909640" cy="18326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Two Experiments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D568B0-60DF-C324-812A-1E0ACB3EB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BBD652F-3893-D846-8608-EF6FF5985AF0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0714A9B-D80C-D437-4F81-C6D9211FD4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152" y="3332297"/>
            <a:ext cx="11467097" cy="833079"/>
          </a:xfrm>
        </p:spPr>
      </p:pic>
    </p:spTree>
    <p:extLst>
      <p:ext uri="{BB962C8B-B14F-4D97-AF65-F5344CB8AC3E}">
        <p14:creationId xmlns:p14="http://schemas.microsoft.com/office/powerpoint/2010/main" val="9824212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F454D6-A5B8-EA50-7805-093C59D94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Edema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ADCAE-8E34-F0F6-EBD3-B9B21FDEB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BBD652F-3893-D846-8608-EF6FF5985AF0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41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8" name="Content Placeholder 7" descr="A group of graphs with purple lines&#10;&#10;Description automatically generated">
            <a:extLst>
              <a:ext uri="{FF2B5EF4-FFF2-40B4-BE49-F238E27FC236}">
                <a16:creationId xmlns:a16="http://schemas.microsoft.com/office/drawing/2014/main" id="{FB19B58D-9A56-FF2B-3F75-352184268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9224" y="1253331"/>
            <a:ext cx="6312504" cy="4351338"/>
          </a:xfrm>
        </p:spPr>
      </p:pic>
    </p:spTree>
    <p:extLst>
      <p:ext uri="{BB962C8B-B14F-4D97-AF65-F5344CB8AC3E}">
        <p14:creationId xmlns:p14="http://schemas.microsoft.com/office/powerpoint/2010/main" val="48720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F454D6-A5B8-EA50-7805-093C59D94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Calcaneus</a:t>
            </a:r>
          </a:p>
        </p:txBody>
      </p:sp>
      <p:pic>
        <p:nvPicPr>
          <p:cNvPr id="12" name="Content Placeholder 11" descr="A graph of different numbers&#10;&#10;Description automatically generated with medium confidence">
            <a:extLst>
              <a:ext uri="{FF2B5EF4-FFF2-40B4-BE49-F238E27FC236}">
                <a16:creationId xmlns:a16="http://schemas.microsoft.com/office/drawing/2014/main" id="{73EC2373-5205-1C5B-4FFA-005C2FAB3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164777"/>
            <a:ext cx="6780700" cy="452611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ADCAE-8E34-F0F6-EBD3-B9B21FDEB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BBD652F-3893-D846-8608-EF6FF5985AF0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939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-up of a foot&#10;&#10;Description automatically generated">
            <a:extLst>
              <a:ext uri="{FF2B5EF4-FFF2-40B4-BE49-F238E27FC236}">
                <a16:creationId xmlns:a16="http://schemas.microsoft.com/office/drawing/2014/main" id="{61ADB1FB-FAEC-10D9-F487-4A5055ECF6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079" r="9089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4CDE6B-4AE3-BA54-0AE4-3C2DDA045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122363"/>
            <a:ext cx="51608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6. Discussion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6B328A-337C-F6C4-0B8D-4F90C555C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905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33943-EE3B-58B8-3710-BA16F0AAE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Edema experiment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78BFA-3C19-0753-FAAD-8D80905BB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latin typeface="TimesNewRomanPSMT"/>
              </a:rPr>
              <a:t>Action maps showing the direction the agent will move in each patch of the image</a:t>
            </a:r>
          </a:p>
          <a:p>
            <a:pPr lvl="1"/>
            <a:r>
              <a:rPr lang="en-US" dirty="0">
                <a:effectLst/>
                <a:latin typeface="TimesNewRomanPSMT"/>
              </a:rPr>
              <a:t>This idea mainly comes from the works of Li et al. (2018), </a:t>
            </a:r>
            <a:r>
              <a:rPr lang="en-US" dirty="0" err="1">
                <a:effectLst/>
                <a:latin typeface="TimesNewRomanPSMT"/>
              </a:rPr>
              <a:t>Noothout</a:t>
            </a:r>
            <a:r>
              <a:rPr lang="en-US" dirty="0">
                <a:effectLst/>
                <a:latin typeface="TimesNewRomanPSMT"/>
              </a:rPr>
              <a:t> et al. (2018) and Xu et al. (2017)</a:t>
            </a:r>
          </a:p>
          <a:p>
            <a:r>
              <a:rPr lang="en-US" dirty="0">
                <a:effectLst/>
                <a:latin typeface="TimesNewRomanPSMT"/>
              </a:rPr>
              <a:t>Different colors represent different directions</a:t>
            </a:r>
          </a:p>
          <a:p>
            <a:r>
              <a:rPr lang="en-US" dirty="0">
                <a:effectLst/>
                <a:latin typeface="TimesNewRomanPSMT"/>
              </a:rPr>
              <a:t>From various experiments, action maps tended to becom</a:t>
            </a:r>
            <a:r>
              <a:rPr lang="en-US" dirty="0">
                <a:latin typeface="TimesNewRomanPSMT"/>
              </a:rPr>
              <a:t>e more uniform over training</a:t>
            </a:r>
            <a:endParaRPr lang="en-US" dirty="0">
              <a:effectLst/>
              <a:latin typeface="TimesNewRomanPSMT"/>
            </a:endParaRPr>
          </a:p>
          <a:p>
            <a:pPr lvl="1"/>
            <a:r>
              <a:rPr lang="en-US" dirty="0">
                <a:effectLst/>
                <a:latin typeface="TimesNewRomanPSMT"/>
              </a:rPr>
              <a:t>Meaning that the agent overlearned an action and started to favor it in nearly </a:t>
            </a:r>
            <a:r>
              <a:rPr lang="en-US" i="1" dirty="0">
                <a:effectLst/>
                <a:latin typeface="TimesNewRomanPSMT"/>
              </a:rPr>
              <a:t>all </a:t>
            </a:r>
            <a:r>
              <a:rPr lang="en-US" dirty="0">
                <a:effectLst/>
                <a:latin typeface="TimesNewRomanPSMT"/>
              </a:rPr>
              <a:t>states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0EE7A0-E46B-897C-4DFC-44E847079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BBD652F-3893-D846-8608-EF6FF5985AF0}" type="slidenum">
              <a:rPr lang="en-US" smtClean="0"/>
              <a:pPr>
                <a:spcAft>
                  <a:spcPts val="600"/>
                </a:spcAft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4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C8DD4-C2A6-02EC-23E0-7415A8D75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45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FB3CF6-E7FD-A90B-4F09-AA6C26DBA0E3}"/>
              </a:ext>
            </a:extLst>
          </p:cNvPr>
          <p:cNvSpPr txBox="1"/>
          <p:nvPr/>
        </p:nvSpPr>
        <p:spPr>
          <a:xfrm>
            <a:off x="691978" y="234778"/>
            <a:ext cx="956413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Action map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272D35-EC8F-1974-0F4B-260B8BB5CB06}"/>
              </a:ext>
            </a:extLst>
          </p:cNvPr>
          <p:cNvSpPr txBox="1"/>
          <p:nvPr/>
        </p:nvSpPr>
        <p:spPr>
          <a:xfrm>
            <a:off x="765089" y="1076185"/>
            <a:ext cx="6848285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Each image represents the same inference slice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Colors: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Yellow –  Right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Purple – Left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Blue – Down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Green – Up</a:t>
            </a:r>
          </a:p>
          <a:p>
            <a:endParaRPr lang="en-US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7D3054B2-47E4-87A3-328E-FF4936BB758E}"/>
              </a:ext>
            </a:extLst>
          </p:cNvPr>
          <p:cNvSpPr/>
          <p:nvPr/>
        </p:nvSpPr>
        <p:spPr>
          <a:xfrm>
            <a:off x="20044" y="4114800"/>
            <a:ext cx="1171741" cy="952704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 training 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epochs</a:t>
            </a: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7ECC62BD-3B8B-D6EE-8928-E3947D0AC6AA}"/>
              </a:ext>
            </a:extLst>
          </p:cNvPr>
          <p:cNvSpPr/>
          <p:nvPr/>
        </p:nvSpPr>
        <p:spPr>
          <a:xfrm>
            <a:off x="3943663" y="4114800"/>
            <a:ext cx="1322687" cy="952704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12 training 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epochs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24ABC62-84D3-D513-E65D-EDE1EC94A60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04142" y="3491830"/>
            <a:ext cx="2743200" cy="27432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73E0E5A-2B5B-59B7-3587-5F8C432244D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280111" y="3461588"/>
            <a:ext cx="2743200" cy="27432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AC3D930-4E2A-6175-EEFC-3093A6C8392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356080" y="3491830"/>
            <a:ext cx="2743200" cy="2743200"/>
          </a:xfrm>
          <a:prstGeom prst="rect">
            <a:avLst/>
          </a:prstGeom>
        </p:spPr>
      </p:pic>
      <p:sp>
        <p:nvSpPr>
          <p:cNvPr id="35" name="Right Arrow 34">
            <a:extLst>
              <a:ext uri="{FF2B5EF4-FFF2-40B4-BE49-F238E27FC236}">
                <a16:creationId xmlns:a16="http://schemas.microsoft.com/office/drawing/2014/main" id="{17A0938E-DBBF-9A2C-1BD6-1D2A8E7494AC}"/>
              </a:ext>
            </a:extLst>
          </p:cNvPr>
          <p:cNvSpPr/>
          <p:nvPr/>
        </p:nvSpPr>
        <p:spPr>
          <a:xfrm>
            <a:off x="8042057" y="4114800"/>
            <a:ext cx="1322687" cy="952704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8 training 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epochs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356FBA-BA26-8BFF-84E0-0C8CED8D828F}"/>
              </a:ext>
            </a:extLst>
          </p:cNvPr>
          <p:cNvSpPr txBox="1"/>
          <p:nvPr/>
        </p:nvSpPr>
        <p:spPr>
          <a:xfrm>
            <a:off x="1204142" y="6356350"/>
            <a:ext cx="6068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training epochs </a:t>
            </a:r>
            <a:r>
              <a:rPr lang="en-US" i="1" dirty="0"/>
              <a:t>between</a:t>
            </a:r>
            <a:r>
              <a:rPr lang="en-US" dirty="0"/>
              <a:t> generated action maps</a:t>
            </a:r>
          </a:p>
        </p:txBody>
      </p:sp>
    </p:spTree>
    <p:extLst>
      <p:ext uri="{BB962C8B-B14F-4D97-AF65-F5344CB8AC3E}">
        <p14:creationId xmlns:p14="http://schemas.microsoft.com/office/powerpoint/2010/main" val="2692706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4" grpId="0" animBg="1"/>
      <p:bldP spid="35" grpId="0" animBg="1"/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B3ED4-C23A-0F36-4A2E-F074E8DBC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5209"/>
          </a:xfrm>
        </p:spPr>
        <p:txBody>
          <a:bodyPr/>
          <a:lstStyle/>
          <a:p>
            <a:r>
              <a:rPr lang="en-US" dirty="0"/>
              <a:t>Action map continued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1256C-AB30-0CA8-5550-2B60E0B01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46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3D5903-E824-8BCA-F281-0434E882CA02}"/>
              </a:ext>
            </a:extLst>
          </p:cNvPr>
          <p:cNvSpPr txBox="1"/>
          <p:nvPr/>
        </p:nvSpPr>
        <p:spPr>
          <a:xfrm>
            <a:off x="838200" y="1311863"/>
            <a:ext cx="3207929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Training continues...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Colors: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Yellow –  Right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Purple – Left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Blue – Down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Green – Up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E4E7AF-0F4F-6D2C-E230-D3E861425ED9}"/>
              </a:ext>
            </a:extLst>
          </p:cNvPr>
          <p:cNvSpPr txBox="1"/>
          <p:nvPr/>
        </p:nvSpPr>
        <p:spPr>
          <a:xfrm>
            <a:off x="7789985" y="1441938"/>
            <a:ext cx="3440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MOVE RIGHT action chosen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F7B133B-CAE8-9F09-75E0-06AB6311E92F}"/>
              </a:ext>
            </a:extLst>
          </p:cNvPr>
          <p:cNvCxnSpPr>
            <a:cxnSpLocks/>
          </p:cNvCxnSpPr>
          <p:nvPr/>
        </p:nvCxnSpPr>
        <p:spPr>
          <a:xfrm>
            <a:off x="8978231" y="1811270"/>
            <a:ext cx="1185677" cy="151887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ight Arrow 13">
            <a:extLst>
              <a:ext uri="{FF2B5EF4-FFF2-40B4-BE49-F238E27FC236}">
                <a16:creationId xmlns:a16="http://schemas.microsoft.com/office/drawing/2014/main" id="{0A82EDFD-23FC-4A69-138F-17AFD6A47D7D}"/>
              </a:ext>
            </a:extLst>
          </p:cNvPr>
          <p:cNvSpPr/>
          <p:nvPr/>
        </p:nvSpPr>
        <p:spPr>
          <a:xfrm>
            <a:off x="4114815" y="4114800"/>
            <a:ext cx="1322687" cy="952704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 training 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epochs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8446E77-7A82-4021-D589-6945BD8FCAB7}"/>
              </a:ext>
            </a:extLst>
          </p:cNvPr>
          <p:cNvSpPr/>
          <p:nvPr/>
        </p:nvSpPr>
        <p:spPr>
          <a:xfrm>
            <a:off x="17585" y="4114800"/>
            <a:ext cx="1322687" cy="952704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 training 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epochs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2D3A45D0-8284-F676-5FC7-27D1DCA531E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62911" y="3527854"/>
            <a:ext cx="2743200" cy="2743200"/>
          </a:xfr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AC6175-CAFD-BC73-827E-C749F7333C0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425774" y="3527854"/>
            <a:ext cx="2743200" cy="2743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0E7E4C5-74A8-E304-561B-69B228D7286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55675" y="3527854"/>
            <a:ext cx="2743200" cy="2743200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79DAF083-FCFC-95AF-83E2-A3E6DFE019EB}"/>
              </a:ext>
            </a:extLst>
          </p:cNvPr>
          <p:cNvSpPr/>
          <p:nvPr/>
        </p:nvSpPr>
        <p:spPr>
          <a:xfrm>
            <a:off x="8159270" y="4114800"/>
            <a:ext cx="1322687" cy="952704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8 training 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epochs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169B48-EEFB-22EE-BA60-C36B956A7DB6}"/>
              </a:ext>
            </a:extLst>
          </p:cNvPr>
          <p:cNvSpPr txBox="1"/>
          <p:nvPr/>
        </p:nvSpPr>
        <p:spPr>
          <a:xfrm>
            <a:off x="1340272" y="6365557"/>
            <a:ext cx="6068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training epochs </a:t>
            </a:r>
            <a:r>
              <a:rPr lang="en-US" i="1" dirty="0"/>
              <a:t>between</a:t>
            </a:r>
            <a:r>
              <a:rPr lang="en-US" dirty="0"/>
              <a:t> generated action maps</a:t>
            </a:r>
          </a:p>
        </p:txBody>
      </p:sp>
    </p:spTree>
    <p:extLst>
      <p:ext uri="{BB962C8B-B14F-4D97-AF65-F5344CB8AC3E}">
        <p14:creationId xmlns:p14="http://schemas.microsoft.com/office/powerpoint/2010/main" val="294247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 animBg="1"/>
      <p:bldP spid="16" grpId="0" animBg="1"/>
      <p:bldP spid="15" grpId="0" animBg="1"/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7140F-2349-8963-E4E0-5CD6F70C6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Calcaneus vs edema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A0BE8-5F24-33E1-CCB2-101CE2467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24449" cy="4351338"/>
          </a:xfrm>
        </p:spPr>
        <p:txBody>
          <a:bodyPr/>
          <a:lstStyle/>
          <a:p>
            <a:r>
              <a:rPr lang="en-US" dirty="0"/>
              <a:t>Consistent improvement and stability for calcaneus segmentation</a:t>
            </a:r>
          </a:p>
          <a:p>
            <a:r>
              <a:rPr lang="en-US" dirty="0"/>
              <a:t>Other experiments involving edema, fluctuated and showed little learning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F2EF9-7B94-2B8B-49A3-476F3BCE4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47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66D7C0-6E95-DA06-EC4C-F4295AC8D582}"/>
              </a:ext>
            </a:extLst>
          </p:cNvPr>
          <p:cNvSpPr txBox="1"/>
          <p:nvPr/>
        </p:nvSpPr>
        <p:spPr>
          <a:xfrm>
            <a:off x="9759028" y="5892581"/>
            <a:ext cx="1656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Instability (fluctuations)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726F1B-BD3A-DF44-1333-9C6C00667BB3}"/>
              </a:ext>
            </a:extLst>
          </p:cNvPr>
          <p:cNvSpPr txBox="1"/>
          <p:nvPr/>
        </p:nvSpPr>
        <p:spPr>
          <a:xfrm>
            <a:off x="6915153" y="6169580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learning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570EE3-6CDB-983F-E92F-DDD51F2E1CAE}"/>
              </a:ext>
            </a:extLst>
          </p:cNvPr>
          <p:cNvSpPr txBox="1"/>
          <p:nvPr/>
        </p:nvSpPr>
        <p:spPr>
          <a:xfrm>
            <a:off x="8454623" y="3194143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Edema</a:t>
            </a:r>
          </a:p>
        </p:txBody>
      </p:sp>
      <p:pic>
        <p:nvPicPr>
          <p:cNvPr id="26" name="Content Placeholder 7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6B8DCDE0-FB8E-FEC7-3877-81548D941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374" y="706342"/>
            <a:ext cx="6065678" cy="2197100"/>
          </a:xfrm>
          <a:prstGeom prst="rect">
            <a:avLst/>
          </a:prstGeom>
        </p:spPr>
      </p:pic>
      <p:pic>
        <p:nvPicPr>
          <p:cNvPr id="6" name="Picture 5" descr="A graph of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D6E4C080-4C9B-13D4-9BCE-D8CD29BD5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140" y="3585291"/>
            <a:ext cx="5636912" cy="201095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B5F3D1-D5B6-EB7E-9F1D-09D6AA337EAE}"/>
              </a:ext>
            </a:extLst>
          </p:cNvPr>
          <p:cNvCxnSpPr>
            <a:cxnSpLocks/>
          </p:cNvCxnSpPr>
          <p:nvPr/>
        </p:nvCxnSpPr>
        <p:spPr>
          <a:xfrm flipV="1">
            <a:off x="7265096" y="4590766"/>
            <a:ext cx="438664" cy="15608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B20AF6-435B-E2C7-158E-24ACC9664BB7}"/>
              </a:ext>
            </a:extLst>
          </p:cNvPr>
          <p:cNvCxnSpPr>
            <a:cxnSpLocks/>
          </p:cNvCxnSpPr>
          <p:nvPr/>
        </p:nvCxnSpPr>
        <p:spPr>
          <a:xfrm flipV="1">
            <a:off x="10070757" y="4856205"/>
            <a:ext cx="137956" cy="10363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3739F73-E794-D685-DE99-C92C07327D67}"/>
              </a:ext>
            </a:extLst>
          </p:cNvPr>
          <p:cNvSpPr txBox="1"/>
          <p:nvPr/>
        </p:nvSpPr>
        <p:spPr>
          <a:xfrm>
            <a:off x="8266944" y="225336"/>
            <a:ext cx="1260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Calcaneus</a:t>
            </a:r>
          </a:p>
        </p:txBody>
      </p:sp>
    </p:spTree>
    <p:extLst>
      <p:ext uri="{BB962C8B-B14F-4D97-AF65-F5344CB8AC3E}">
        <p14:creationId xmlns:p14="http://schemas.microsoft.com/office/powerpoint/2010/main" val="88104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87A929-38C2-5895-D212-55C0E9155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000"/>
              <a:t>Why did edema segmentation not work?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C0696-32DB-3263-33B2-180074077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Edema is not in a consistent place in each image </a:t>
            </a:r>
          </a:p>
          <a:p>
            <a:r>
              <a:rPr lang="en-US" sz="2200" dirty="0"/>
              <a:t>All but two papers had landmarks in a fixed location relative to other structural features</a:t>
            </a:r>
          </a:p>
          <a:p>
            <a:pPr lvl="1"/>
            <a:r>
              <a:rPr lang="en-US" sz="2200" dirty="0"/>
              <a:t>Caicedo &amp; Lazebnik (2015) with non-medical images</a:t>
            </a:r>
          </a:p>
          <a:p>
            <a:pPr lvl="2"/>
            <a:r>
              <a:rPr lang="en-US" sz="2200" dirty="0"/>
              <a:t>But objects in focus and in the foreground of image likely would be easier to localize</a:t>
            </a:r>
          </a:p>
          <a:p>
            <a:pPr lvl="2"/>
            <a:r>
              <a:rPr lang="en-US" sz="2200" dirty="0"/>
              <a:t>Use trigger action, multiple starts and external SVM classifier</a:t>
            </a:r>
          </a:p>
          <a:p>
            <a:pPr lvl="1"/>
            <a:r>
              <a:rPr lang="en-US" sz="2200" dirty="0"/>
              <a:t>Maicas et al. (2017) detected breast lesions in MRI volumes</a:t>
            </a:r>
          </a:p>
          <a:p>
            <a:pPr lvl="2"/>
            <a:r>
              <a:rPr lang="en-US" sz="2200" dirty="0"/>
              <a:t>Perhaps less well-defined structure</a:t>
            </a:r>
            <a:endParaRPr lang="en-US" sz="2200" dirty="0">
              <a:highlight>
                <a:srgbClr val="FFFF00"/>
              </a:highlight>
            </a:endParaRPr>
          </a:p>
          <a:p>
            <a:pPr lvl="2"/>
            <a:r>
              <a:rPr lang="en-US" sz="2200" dirty="0"/>
              <a:t>Used trigger action and multiple starts</a:t>
            </a:r>
          </a:p>
          <a:p>
            <a:r>
              <a:rPr lang="en-US" sz="2200" dirty="0"/>
              <a:t>Trigger action needed and multiple starts needed?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32AA4-5B90-57F8-691D-559084F45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BBD652F-3893-D846-8608-EF6FF5985AF0}" type="slidenum">
              <a:rPr lang="en-US" smtClean="0"/>
              <a:pPr>
                <a:spcAft>
                  <a:spcPts val="600"/>
                </a:spcAft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60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-up of a foot&#10;&#10;Description automatically generated">
            <a:extLst>
              <a:ext uri="{FF2B5EF4-FFF2-40B4-BE49-F238E27FC236}">
                <a16:creationId xmlns:a16="http://schemas.microsoft.com/office/drawing/2014/main" id="{61ADB1FB-FAEC-10D9-F487-4A5055ECF6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079" r="9089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4CDE6B-4AE3-BA54-0AE4-3C2DDA045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122363"/>
            <a:ext cx="51608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7. Conclusion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8AFED2-2F9C-865D-EAF2-467A1E2DB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31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94D2A3-E67A-9669-0AFB-89F0DDB6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Long-term goals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08D0C-3910-B4B4-4A21-D9D8C9D19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391697" cy="543153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Assist radiologists in finding fracture</a:t>
            </a:r>
          </a:p>
          <a:p>
            <a:pPr lvl="1"/>
            <a:r>
              <a:rPr lang="en-US" sz="2200" dirty="0"/>
              <a:t>Foot fracture is quite common: approximately </a:t>
            </a:r>
            <a:r>
              <a:rPr lang="el-GR" sz="2200" dirty="0"/>
              <a:t>139</a:t>
            </a:r>
            <a:r>
              <a:rPr lang="en-US" sz="2200" dirty="0"/>
              <a:t> per 100,000 people annually (Chen et al., 2024)</a:t>
            </a:r>
          </a:p>
          <a:p>
            <a:pPr lvl="1"/>
            <a:endParaRPr lang="en-US" sz="2200" dirty="0">
              <a:highlight>
                <a:srgbClr val="FFFF00"/>
              </a:highlight>
              <a:ea typeface="Times New Roman" panose="02020603050405020304" pitchFamily="18" charset="0"/>
            </a:endParaRPr>
          </a:p>
          <a:p>
            <a:pPr lvl="1"/>
            <a:endParaRPr lang="en-US" sz="2200" dirty="0">
              <a:highlight>
                <a:srgbClr val="FFFF00"/>
              </a:highlight>
              <a:ea typeface="Times New Roman" panose="02020603050405020304" pitchFamily="18" charset="0"/>
            </a:endParaRPr>
          </a:p>
          <a:p>
            <a:r>
              <a:rPr lang="en-US" sz="2400" dirty="0">
                <a:ea typeface="Times New Roman" panose="02020603050405020304" pitchFamily="18" charset="0"/>
              </a:rPr>
              <a:t>Assist radiologists in finding edema (swelling)</a:t>
            </a:r>
          </a:p>
          <a:p>
            <a:pPr lvl="1"/>
            <a:r>
              <a:rPr lang="en-US" sz="2200" dirty="0">
                <a:ea typeface="Times New Roman" panose="02020603050405020304" pitchFamily="18" charset="0"/>
              </a:rPr>
              <a:t>Although less severe than fracture, it can indicate that pathologies are present (</a:t>
            </a:r>
            <a:r>
              <a:rPr lang="en-US" sz="2200" dirty="0" err="1">
                <a:ea typeface="Times New Roman" panose="02020603050405020304" pitchFamily="18" charset="0"/>
              </a:rPr>
              <a:t>Zubler</a:t>
            </a:r>
            <a:r>
              <a:rPr lang="en-US" sz="2200" dirty="0">
                <a:ea typeface="Times New Roman" panose="02020603050405020304" pitchFamily="18" charset="0"/>
              </a:rPr>
              <a:t> et al., 2007)</a:t>
            </a:r>
            <a:endParaRPr lang="en-US" sz="2200" dirty="0"/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1FF9C-9E56-09DC-D99C-B2C93D0E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BBD652F-3893-D846-8608-EF6FF5985AF0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4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08EA0-6A0C-8637-8400-2E13352CE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273427"/>
          </a:xfrm>
        </p:spPr>
        <p:txBody>
          <a:bodyPr>
            <a:normAutofit/>
          </a:bodyPr>
          <a:lstStyle/>
          <a:p>
            <a:r>
              <a:rPr lang="en-US" dirty="0"/>
              <a:t>Overall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8512A-E212-4464-3DD2-F7C317D24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19860" y="6356350"/>
            <a:ext cx="15339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BBD652F-3893-D846-8608-EF6FF5985AF0}" type="slidenum">
              <a:rPr lang="en-US" smtClean="0"/>
              <a:pPr>
                <a:spcAft>
                  <a:spcPts val="600"/>
                </a:spcAft>
              </a:pPr>
              <a:t>50</a:t>
            </a:fld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42C85-197C-86AD-7BD4-E862DED7B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Little success in edema</a:t>
            </a:r>
          </a:p>
          <a:p>
            <a:pPr lvl="1"/>
            <a:r>
              <a:rPr lang="en-US" dirty="0"/>
              <a:t>Better understanding of RL and its limitations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Success in calcaneus segmentation</a:t>
            </a:r>
          </a:p>
          <a:p>
            <a:pPr lvl="1"/>
            <a:r>
              <a:rPr lang="en-US" dirty="0"/>
              <a:t>Results can be improved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16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E20B78-1E5A-B81C-5455-142DCDCA1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Future Work: Ideas for Improvement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D3828-25D5-B51F-9D36-16A3C644A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400" dirty="0"/>
              <a:t>Only negative rewards</a:t>
            </a:r>
          </a:p>
          <a:p>
            <a:endParaRPr lang="en-US" sz="2400" dirty="0"/>
          </a:p>
          <a:p>
            <a:r>
              <a:rPr lang="en-US" sz="2400" dirty="0"/>
              <a:t>Trigger action</a:t>
            </a:r>
          </a:p>
          <a:p>
            <a:endParaRPr lang="en-US" sz="2400" dirty="0"/>
          </a:p>
          <a:p>
            <a:r>
              <a:rPr lang="en-US" sz="2400" dirty="0"/>
              <a:t>Multiple start locations</a:t>
            </a:r>
          </a:p>
          <a:p>
            <a:endParaRPr lang="en-US" sz="2400" dirty="0"/>
          </a:p>
          <a:p>
            <a:r>
              <a:rPr lang="en-US" sz="2400" dirty="0"/>
              <a:t>External SVM classifier</a:t>
            </a:r>
          </a:p>
          <a:p>
            <a:endParaRPr lang="en-US" sz="2400" dirty="0"/>
          </a:p>
          <a:p>
            <a:r>
              <a:rPr lang="en-US" sz="2400" dirty="0"/>
              <a:t>More complex state representation</a:t>
            </a:r>
          </a:p>
          <a:p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07A8C-BBBC-C1C2-1E8B-CD0997066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BBD652F-3893-D846-8608-EF6FF5985AF0}" type="slidenum">
              <a:rPr lang="en-US" smtClean="0"/>
              <a:pPr>
                <a:spcAft>
                  <a:spcPts val="600"/>
                </a:spcAft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93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0261801A-696B-401B-DF85-432951F5DC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5891" y="2391803"/>
            <a:ext cx="5363970" cy="1481264"/>
          </a:xfrm>
        </p:spPr>
      </p:pic>
      <p:pic>
        <p:nvPicPr>
          <p:cNvPr id="17" name="Picture 16" descr="A screenshot of a graph&#10;&#10;Description automatically generated">
            <a:extLst>
              <a:ext uri="{FF2B5EF4-FFF2-40B4-BE49-F238E27FC236}">
                <a16:creationId xmlns:a16="http://schemas.microsoft.com/office/drawing/2014/main" id="{B7BE6C93-93DB-0768-A2C2-8A61D933F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998" y="2379439"/>
            <a:ext cx="5151934" cy="14936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D1C87E-A2CB-AB0D-92F8-E41EAF2C2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Continue exploration of only negative rewards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28EBA-98E0-EBFE-4C8E-2868D30D6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52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D3A0E4-B020-7301-68A6-6896311D3998}"/>
              </a:ext>
            </a:extLst>
          </p:cNvPr>
          <p:cNvSpPr txBox="1"/>
          <p:nvPr/>
        </p:nvSpPr>
        <p:spPr>
          <a:xfrm>
            <a:off x="2009014" y="4224983"/>
            <a:ext cx="1871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+1 reward closer</a:t>
            </a:r>
          </a:p>
          <a:p>
            <a:r>
              <a:rPr lang="en-US" dirty="0"/>
              <a:t>-1 reward further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25CADD-7379-9E2F-9BC7-C48EFE4D6711}"/>
              </a:ext>
            </a:extLst>
          </p:cNvPr>
          <p:cNvSpPr txBox="1"/>
          <p:nvPr/>
        </p:nvSpPr>
        <p:spPr>
          <a:xfrm>
            <a:off x="8381448" y="4167770"/>
            <a:ext cx="2074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 rewards per step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3C6963-3E66-0C2A-121B-4DE6CCB0BB10}"/>
              </a:ext>
            </a:extLst>
          </p:cNvPr>
          <p:cNvSpPr txBox="1"/>
          <p:nvPr/>
        </p:nvSpPr>
        <p:spPr>
          <a:xfrm>
            <a:off x="941720" y="1343426"/>
            <a:ext cx="33191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Converged Q-values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4A0FAE-419E-AA6C-6F4F-79D07AE7D3EB}"/>
              </a:ext>
            </a:extLst>
          </p:cNvPr>
          <p:cNvSpPr/>
          <p:nvPr/>
        </p:nvSpPr>
        <p:spPr>
          <a:xfrm>
            <a:off x="3632887" y="2741027"/>
            <a:ext cx="2487828" cy="385226"/>
          </a:xfrm>
          <a:prstGeom prst="rect">
            <a:avLst/>
          </a:prstGeom>
          <a:solidFill>
            <a:srgbClr val="FFFF00">
              <a:alpha val="18000"/>
            </a:srgb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BD9454-F9F1-4428-8AAF-12C8BC9890DD}"/>
              </a:ext>
            </a:extLst>
          </p:cNvPr>
          <p:cNvSpPr/>
          <p:nvPr/>
        </p:nvSpPr>
        <p:spPr>
          <a:xfrm>
            <a:off x="9255211" y="2741027"/>
            <a:ext cx="2605222" cy="372868"/>
          </a:xfrm>
          <a:prstGeom prst="rect">
            <a:avLst/>
          </a:prstGeom>
          <a:solidFill>
            <a:srgbClr val="FFFF00">
              <a:alpha val="18000"/>
            </a:srgb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6813EE-C7D7-FDBF-23F3-9DBD4E01E6E9}"/>
              </a:ext>
            </a:extLst>
          </p:cNvPr>
          <p:cNvSpPr txBox="1"/>
          <p:nvPr/>
        </p:nvSpPr>
        <p:spPr>
          <a:xfrm>
            <a:off x="777044" y="5810570"/>
            <a:ext cx="10637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Larger difference between actions is likely easier for a neural network to distinguish in a noisy environment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517A7A1-C318-2804-5B56-22BA2AD4185C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5225356" y="3113895"/>
            <a:ext cx="5332466" cy="269313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64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 animBg="1"/>
      <p:bldP spid="16" grpId="0" animBg="1"/>
      <p:bldP spid="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greyscale shot of a network&#10;&#10;Description automatically generated">
            <a:extLst>
              <a:ext uri="{FF2B5EF4-FFF2-40B4-BE49-F238E27FC236}">
                <a16:creationId xmlns:a16="http://schemas.microsoft.com/office/drawing/2014/main" id="{9BA994DA-6B50-205E-3637-89366EB0A3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119"/>
          <a:stretch/>
        </p:blipFill>
        <p:spPr>
          <a:xfrm>
            <a:off x="2519309" y="0"/>
            <a:ext cx="966964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723D5C-02B3-8300-D286-05D1CA6BA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Trigger action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A3C092A2-C9EE-324A-2DFA-8D13FED88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42820"/>
            <a:ext cx="3516824" cy="2950144"/>
          </a:xfrm>
        </p:spPr>
        <p:txBody>
          <a:bodyPr>
            <a:normAutofit/>
          </a:bodyPr>
          <a:lstStyle/>
          <a:p>
            <a:r>
              <a:rPr lang="en-US" sz="2400" dirty="0"/>
              <a:t>Agent signals when to stop search 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r>
              <a:rPr lang="en-US" sz="2200" dirty="0"/>
              <a:t>As opposed to stopping at a set number of steps, or when oscillation occurs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718C7A-97C7-3298-1132-B1DC7145C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BBD652F-3893-D846-8608-EF6FF5985AF0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BD1D0D-E797-2D23-9D8C-3DC420344030}"/>
              </a:ext>
            </a:extLst>
          </p:cNvPr>
          <p:cNvSpPr txBox="1"/>
          <p:nvPr/>
        </p:nvSpPr>
        <p:spPr>
          <a:xfrm>
            <a:off x="11479785" y="512064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6B9D5C-3047-4782-0E4D-72E997A0DDDC}"/>
              </a:ext>
            </a:extLst>
          </p:cNvPr>
          <p:cNvSpPr txBox="1"/>
          <p:nvPr/>
        </p:nvSpPr>
        <p:spPr>
          <a:xfrm>
            <a:off x="11242041" y="1993392"/>
            <a:ext cx="899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DOWN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CB8E50-4B2F-6D97-F37D-C6328DE9CF3F}"/>
              </a:ext>
            </a:extLst>
          </p:cNvPr>
          <p:cNvSpPr txBox="1"/>
          <p:nvPr/>
        </p:nvSpPr>
        <p:spPr>
          <a:xfrm>
            <a:off x="11345673" y="3584448"/>
            <a:ext cx="678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LEFT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08CFE7-2272-E3E9-731E-147EC24601DE}"/>
              </a:ext>
            </a:extLst>
          </p:cNvPr>
          <p:cNvSpPr txBox="1"/>
          <p:nvPr/>
        </p:nvSpPr>
        <p:spPr>
          <a:xfrm>
            <a:off x="11296905" y="5071872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RIGHT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33F0B6-5EFF-7C5C-6D4D-32C67D963679}"/>
              </a:ext>
            </a:extLst>
          </p:cNvPr>
          <p:cNvSpPr txBox="1"/>
          <p:nvPr/>
        </p:nvSpPr>
        <p:spPr>
          <a:xfrm>
            <a:off x="11345673" y="6488668"/>
            <a:ext cx="739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STOP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CC2D0-1C58-DD60-4986-931A6F397317}"/>
              </a:ext>
            </a:extLst>
          </p:cNvPr>
          <p:cNvSpPr txBox="1"/>
          <p:nvPr/>
        </p:nvSpPr>
        <p:spPr>
          <a:xfrm>
            <a:off x="372445" y="6488668"/>
            <a:ext cx="3184947" cy="53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image from </a:t>
            </a:r>
            <a:r>
              <a:rPr lang="en-US" sz="1000" dirty="0" err="1"/>
              <a:t>cs.swarthmore.edu</a:t>
            </a:r>
            <a:endParaRPr lang="en-US" sz="1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84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6" grpId="0"/>
      <p:bldP spid="20" grpId="0"/>
      <p:bldP spid="2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E5CE0-8E7C-2686-8A59-95CF5FE86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start locations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CA4B1-2966-1061-2069-4FE252801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54</a:t>
            </a:fld>
            <a:endParaRPr lang="en-US"/>
          </a:p>
        </p:txBody>
      </p:sp>
      <p:pic>
        <p:nvPicPr>
          <p:cNvPr id="5" name="Content Placeholder 4" descr="A close-up of a foot&#10;&#10;Description automatically generated">
            <a:extLst>
              <a:ext uri="{FF2B5EF4-FFF2-40B4-BE49-F238E27FC236}">
                <a16:creationId xmlns:a16="http://schemas.microsoft.com/office/drawing/2014/main" id="{9BD63EA6-E2B7-91AF-D8B6-BFD6B575908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7273" y="1318493"/>
            <a:ext cx="4851998" cy="50378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6516FA-6679-3836-52E8-E1D2210E4995}"/>
              </a:ext>
            </a:extLst>
          </p:cNvPr>
          <p:cNvSpPr txBox="1"/>
          <p:nvPr/>
        </p:nvSpPr>
        <p:spPr>
          <a:xfrm>
            <a:off x="7042576" y="5815489"/>
            <a:ext cx="536448" cy="540861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3EB4B3-003D-DE59-4CB5-8BB6074A9313}"/>
              </a:ext>
            </a:extLst>
          </p:cNvPr>
          <p:cNvSpPr txBox="1"/>
          <p:nvPr/>
        </p:nvSpPr>
        <p:spPr>
          <a:xfrm>
            <a:off x="11393544" y="5815489"/>
            <a:ext cx="536448" cy="540861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86693A-427E-32D3-4CD3-71DD97B93839}"/>
              </a:ext>
            </a:extLst>
          </p:cNvPr>
          <p:cNvSpPr txBox="1"/>
          <p:nvPr/>
        </p:nvSpPr>
        <p:spPr>
          <a:xfrm>
            <a:off x="11393544" y="1603998"/>
            <a:ext cx="536448" cy="540861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60DAD3-57B5-3EB3-80A9-6EA37A26FF24}"/>
              </a:ext>
            </a:extLst>
          </p:cNvPr>
          <p:cNvSpPr txBox="1"/>
          <p:nvPr/>
        </p:nvSpPr>
        <p:spPr>
          <a:xfrm>
            <a:off x="7042576" y="1602820"/>
            <a:ext cx="536448" cy="540861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62E2E1-6C94-2FC3-9A10-441EDE56FBF9}"/>
              </a:ext>
            </a:extLst>
          </p:cNvPr>
          <p:cNvSpPr txBox="1"/>
          <p:nvPr/>
        </p:nvSpPr>
        <p:spPr>
          <a:xfrm>
            <a:off x="838201" y="1602820"/>
            <a:ext cx="5867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Use multiple start locations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Average the ending position for a single landmark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Or use multiple ending positions for multiple landmarks</a:t>
            </a:r>
          </a:p>
        </p:txBody>
      </p:sp>
    </p:spTree>
    <p:extLst>
      <p:ext uri="{BB962C8B-B14F-4D97-AF65-F5344CB8AC3E}">
        <p14:creationId xmlns:p14="http://schemas.microsoft.com/office/powerpoint/2010/main" val="198824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4" descr="An x-ray of a foot&#10;&#10;Description automatically generated">
            <a:extLst>
              <a:ext uri="{FF2B5EF4-FFF2-40B4-BE49-F238E27FC236}">
                <a16:creationId xmlns:a16="http://schemas.microsoft.com/office/drawing/2014/main" id="{BBD56B9C-B889-F462-40EA-E0C2A42A9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224" y="2610216"/>
            <a:ext cx="3928696" cy="39286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6880C7-DED0-019E-8160-61C487622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(SVM) classifier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19F7D-54D0-C205-A017-339FBADED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818"/>
            <a:ext cx="5257800" cy="1325563"/>
          </a:xfrm>
        </p:spPr>
        <p:txBody>
          <a:bodyPr>
            <a:normAutofit/>
          </a:bodyPr>
          <a:lstStyle/>
          <a:p>
            <a:r>
              <a:rPr lang="en-US" sz="2400" dirty="0"/>
              <a:t>Use a trained SVM classifier to determine if terminal states contain the goal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C502D-6349-355D-2915-7D7B39202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55</a:t>
            </a:fld>
            <a:endParaRPr lang="en-US"/>
          </a:p>
        </p:txBody>
      </p:sp>
      <p:pic>
        <p:nvPicPr>
          <p:cNvPr id="8" name="Picture 7" descr="A black line with blue and red dots and triangles&#10;&#10;Description automatically generated">
            <a:extLst>
              <a:ext uri="{FF2B5EF4-FFF2-40B4-BE49-F238E27FC236}">
                <a16:creationId xmlns:a16="http://schemas.microsoft.com/office/drawing/2014/main" id="{C82625A5-3471-B3C3-6A58-045C30ECB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846" y="1027906"/>
            <a:ext cx="4956954" cy="50166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FA1988-44A9-8D33-6560-FE0304AD8F0B}"/>
              </a:ext>
            </a:extLst>
          </p:cNvPr>
          <p:cNvSpPr txBox="1"/>
          <p:nvPr/>
        </p:nvSpPr>
        <p:spPr>
          <a:xfrm>
            <a:off x="7508258" y="314106"/>
            <a:ext cx="13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Calcaneus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9E5BF5-413A-79CE-A196-FF7CB6485903}"/>
              </a:ext>
            </a:extLst>
          </p:cNvPr>
          <p:cNvSpPr txBox="1"/>
          <p:nvPr/>
        </p:nvSpPr>
        <p:spPr>
          <a:xfrm>
            <a:off x="10070962" y="314106"/>
            <a:ext cx="1737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 Calcaneus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34730F-D39C-8408-B9B2-5D9BD218C87C}"/>
              </a:ext>
            </a:extLst>
          </p:cNvPr>
          <p:cNvSpPr txBox="1"/>
          <p:nvPr/>
        </p:nvSpPr>
        <p:spPr>
          <a:xfrm>
            <a:off x="3061312" y="4001294"/>
            <a:ext cx="536448" cy="5408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C2C51C-785C-599A-0BCC-68B332404151}"/>
              </a:ext>
            </a:extLst>
          </p:cNvPr>
          <p:cNvSpPr txBox="1"/>
          <p:nvPr/>
        </p:nvSpPr>
        <p:spPr>
          <a:xfrm>
            <a:off x="3436397" y="5232867"/>
            <a:ext cx="1407373" cy="844601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85C1C2-6C35-C6D0-F393-1477DC55A0EE}"/>
              </a:ext>
            </a:extLst>
          </p:cNvPr>
          <p:cNvSpPr txBox="1"/>
          <p:nvPr/>
        </p:nvSpPr>
        <p:spPr>
          <a:xfrm>
            <a:off x="4161504" y="5177585"/>
            <a:ext cx="536448" cy="540861"/>
          </a:xfrm>
          <a:prstGeom prst="rect">
            <a:avLst/>
          </a:prstGeom>
          <a:noFill/>
          <a:ln w="38100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7D844B-91E9-B488-FB70-39534D5FE23E}"/>
              </a:ext>
            </a:extLst>
          </p:cNvPr>
          <p:cNvSpPr txBox="1"/>
          <p:nvPr/>
        </p:nvSpPr>
        <p:spPr>
          <a:xfrm>
            <a:off x="8610600" y="6356350"/>
            <a:ext cx="220503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image from </a:t>
            </a:r>
            <a:r>
              <a:rPr lang="en-US" sz="1000" dirty="0" err="1"/>
              <a:t>monkeylearn.com</a:t>
            </a:r>
            <a:endParaRPr lang="en-US" sz="10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343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0" grpId="0"/>
      <p:bldP spid="6" grpId="0" animBg="1"/>
      <p:bldP spid="14" grpId="0" animBg="1"/>
      <p:bldP spid="7" grpId="0" animBg="1"/>
      <p:bldP spid="1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89CD4-46DC-4043-978E-393327018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More complex state (previous frames and/or action history)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BCAB3-9545-C0F3-66CB-AB1795173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56</a:t>
            </a:fld>
            <a:endParaRPr lang="en-US"/>
          </a:p>
        </p:txBody>
      </p:sp>
      <p:pic>
        <p:nvPicPr>
          <p:cNvPr id="8" name="Content Placeholder 7" descr="A close-up of a foot&#10;&#10;Description automatically generated">
            <a:extLst>
              <a:ext uri="{FF2B5EF4-FFF2-40B4-BE49-F238E27FC236}">
                <a16:creationId xmlns:a16="http://schemas.microsoft.com/office/drawing/2014/main" id="{99315280-0BBB-C1AD-893D-33CE8095EC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82375"/>
            <a:ext cx="7593993" cy="361696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BC5F3F-F6F1-62C6-198A-9FEAD9AF7FF6}"/>
              </a:ext>
            </a:extLst>
          </p:cNvPr>
          <p:cNvSpPr txBox="1"/>
          <p:nvPr/>
        </p:nvSpPr>
        <p:spPr>
          <a:xfrm>
            <a:off x="838200" y="2039534"/>
            <a:ext cx="2254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Multiple frames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6C123F-A07D-56E7-4DC1-93BEC2117A3F}"/>
              </a:ext>
            </a:extLst>
          </p:cNvPr>
          <p:cNvSpPr txBox="1"/>
          <p:nvPr/>
        </p:nvSpPr>
        <p:spPr>
          <a:xfrm>
            <a:off x="8216429" y="3675195"/>
            <a:ext cx="431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D7F758-857A-8FE9-1A06-07EB4562773D}"/>
              </a:ext>
            </a:extLst>
          </p:cNvPr>
          <p:cNvSpPr txBox="1"/>
          <p:nvPr/>
        </p:nvSpPr>
        <p:spPr>
          <a:xfrm>
            <a:off x="8647957" y="3803694"/>
            <a:ext cx="3498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[UP, UP, RIGHT, RIGHT, RIGHT]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4CCA3C-2FD9-1545-9182-B36F70DF5B66}"/>
              </a:ext>
            </a:extLst>
          </p:cNvPr>
          <p:cNvSpPr txBox="1"/>
          <p:nvPr/>
        </p:nvSpPr>
        <p:spPr>
          <a:xfrm>
            <a:off x="9482203" y="2039534"/>
            <a:ext cx="2008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Action history</a:t>
            </a:r>
          </a:p>
        </p:txBody>
      </p:sp>
    </p:spTree>
    <p:extLst>
      <p:ext uri="{BB962C8B-B14F-4D97-AF65-F5344CB8AC3E}">
        <p14:creationId xmlns:p14="http://schemas.microsoft.com/office/powerpoint/2010/main" val="1949051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-up of a foot&#10;&#10;Description automatically generated">
            <a:extLst>
              <a:ext uri="{FF2B5EF4-FFF2-40B4-BE49-F238E27FC236}">
                <a16:creationId xmlns:a16="http://schemas.microsoft.com/office/drawing/2014/main" id="{61ADB1FB-FAEC-10D9-F487-4A5055ECF6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079" r="9089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4CDE6B-4AE3-BA54-0AE4-3C2DDA045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34454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8. References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8D1D46-336B-B607-F3E9-3F078BAD5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99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3B3A5-DDF4-2379-4169-6934BE64F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-12526"/>
            <a:ext cx="10515600" cy="6721476"/>
          </a:xfrm>
        </p:spPr>
        <p:txBody>
          <a:bodyPr>
            <a:noAutofit/>
          </a:bodyPr>
          <a:lstStyle/>
          <a:p>
            <a:r>
              <a:rPr lang="en-US" sz="1000" dirty="0">
                <a:effectLst/>
              </a:rPr>
              <a:t>Alansary, A., </a:t>
            </a:r>
            <a:r>
              <a:rPr lang="en-US" sz="1000" dirty="0" err="1">
                <a:effectLst/>
              </a:rPr>
              <a:t>Oktay</a:t>
            </a:r>
            <a:r>
              <a:rPr lang="en-US" sz="1000" dirty="0">
                <a:effectLst/>
              </a:rPr>
              <a:t>, O., Li, Y., </a:t>
            </a:r>
            <a:r>
              <a:rPr lang="en-US" sz="1000" dirty="0" err="1">
                <a:effectLst/>
              </a:rPr>
              <a:t>Folgoc</a:t>
            </a:r>
            <a:r>
              <a:rPr lang="en-US" sz="1000" dirty="0">
                <a:effectLst/>
              </a:rPr>
              <a:t>, L. L., Hou, B., Vaillant, G., </a:t>
            </a:r>
            <a:r>
              <a:rPr lang="en-US" sz="1000" dirty="0" err="1">
                <a:effectLst/>
              </a:rPr>
              <a:t>Kamnitsas</a:t>
            </a:r>
            <a:r>
              <a:rPr lang="en-US" sz="1000" dirty="0">
                <a:effectLst/>
              </a:rPr>
              <a:t>, K., </a:t>
            </a:r>
            <a:r>
              <a:rPr lang="en-US" sz="1000" dirty="0" err="1">
                <a:effectLst/>
              </a:rPr>
              <a:t>Vlontzos</a:t>
            </a:r>
            <a:r>
              <a:rPr lang="en-US" sz="1000" dirty="0">
                <a:effectLst/>
              </a:rPr>
              <a:t>, A., </a:t>
            </a:r>
            <a:r>
              <a:rPr lang="en-US" sz="1000" dirty="0" err="1">
                <a:effectLst/>
              </a:rPr>
              <a:t>Glocker</a:t>
            </a:r>
            <a:r>
              <a:rPr lang="en-US" sz="1000" dirty="0">
                <a:effectLst/>
              </a:rPr>
              <a:t>, B., </a:t>
            </a:r>
            <a:r>
              <a:rPr lang="en-US" sz="1000" dirty="0" err="1">
                <a:effectLst/>
              </a:rPr>
              <a:t>Kainz</a:t>
            </a:r>
            <a:r>
              <a:rPr lang="en-US" sz="1000" dirty="0">
                <a:effectLst/>
              </a:rPr>
              <a:t>, B., &amp; </a:t>
            </a:r>
            <a:r>
              <a:rPr lang="en-US" sz="1000" dirty="0" err="1">
                <a:effectLst/>
              </a:rPr>
              <a:t>Rueckert</a:t>
            </a:r>
            <a:r>
              <a:rPr lang="en-US" sz="1000" dirty="0">
                <a:effectLst/>
              </a:rPr>
              <a:t>, D. (2019). Evaluating reinforcement learning agents for anatomical landmark detection. </a:t>
            </a:r>
            <a:r>
              <a:rPr lang="en-US" sz="1000" i="1" dirty="0">
                <a:effectLst/>
              </a:rPr>
              <a:t>Medical Image Analysis</a:t>
            </a:r>
            <a:r>
              <a:rPr lang="en-US" sz="1000" dirty="0">
                <a:effectLst/>
              </a:rPr>
              <a:t>, </a:t>
            </a:r>
            <a:r>
              <a:rPr lang="en-US" sz="1000" i="1" dirty="0">
                <a:effectLst/>
              </a:rPr>
              <a:t>53</a:t>
            </a:r>
            <a:r>
              <a:rPr lang="en-US" sz="1000" dirty="0">
                <a:effectLst/>
              </a:rPr>
              <a:t>, 156–164. https://</a:t>
            </a:r>
            <a:r>
              <a:rPr lang="en-US" sz="1000" dirty="0" err="1">
                <a:effectLst/>
              </a:rPr>
              <a:t>doi.org</a:t>
            </a:r>
            <a:r>
              <a:rPr lang="en-US" sz="1000" dirty="0">
                <a:effectLst/>
              </a:rPr>
              <a:t>/10.1016/j.media.2019.02.007 </a:t>
            </a:r>
            <a:endParaRPr lang="en-US" sz="1000" dirty="0"/>
          </a:p>
          <a:p>
            <a:r>
              <a:rPr lang="en-US" sz="1000" dirty="0">
                <a:effectLst/>
              </a:rPr>
              <a:t>Caicedo, J. C., &amp; Lazebnik, S. (2015). Active Object Localization with Deep Reinforcement Learning. </a:t>
            </a:r>
            <a:r>
              <a:rPr lang="en-US" sz="1000" i="1" dirty="0">
                <a:effectLst/>
              </a:rPr>
              <a:t>2015 IEEE International Conference on Computer Vision (ICCV)</a:t>
            </a:r>
            <a:r>
              <a:rPr lang="en-US" sz="1000" dirty="0">
                <a:effectLst/>
              </a:rPr>
              <a:t>, 2488–2496. https://</a:t>
            </a:r>
            <a:r>
              <a:rPr lang="en-US" sz="1000" dirty="0" err="1">
                <a:effectLst/>
              </a:rPr>
              <a:t>doi.org</a:t>
            </a:r>
            <a:r>
              <a:rPr lang="en-US" sz="1000" dirty="0">
                <a:effectLst/>
              </a:rPr>
              <a:t>/10.1109/ICCV.2015.286 </a:t>
            </a:r>
            <a:endParaRPr lang="en-US" sz="1000" dirty="0"/>
          </a:p>
          <a:p>
            <a:r>
              <a:rPr lang="en-US" sz="1000" dirty="0">
                <a:effectLst/>
              </a:rPr>
              <a:t>Chen, C., Lin, J.-R., Zhang, Y., Ye, T.-B., &amp; Yang, Y.-F. (2024). A systematic analysis on global epidemiology and burden of foot fracture over three decades. </a:t>
            </a:r>
            <a:r>
              <a:rPr lang="en-US" sz="1000" i="1" dirty="0">
                <a:effectLst/>
              </a:rPr>
              <a:t>Chinese Journal of Traumatology</a:t>
            </a:r>
            <a:r>
              <a:rPr lang="en-US" sz="1000" dirty="0">
                <a:effectLst/>
              </a:rPr>
              <a:t>, S1008127524000270. https://</a:t>
            </a:r>
            <a:r>
              <a:rPr lang="en-US" sz="1000" dirty="0" err="1">
                <a:effectLst/>
              </a:rPr>
              <a:t>doi.org</a:t>
            </a:r>
            <a:r>
              <a:rPr lang="en-US" sz="1000" dirty="0">
                <a:effectLst/>
              </a:rPr>
              <a:t>/10.1016/j.cjtee.2024.03.001 </a:t>
            </a:r>
            <a:endParaRPr lang="en-US" sz="1000" dirty="0"/>
          </a:p>
          <a:p>
            <a:r>
              <a:rPr lang="en-US" sz="1000" dirty="0" err="1">
                <a:effectLst/>
              </a:rPr>
              <a:t>Crönlein</a:t>
            </a:r>
            <a:r>
              <a:rPr lang="en-US" sz="1000" dirty="0">
                <a:effectLst/>
              </a:rPr>
              <a:t>, M., Rauscher, I., Beer, A. J., </a:t>
            </a:r>
            <a:r>
              <a:rPr lang="en-US" sz="1000" dirty="0" err="1">
                <a:effectLst/>
              </a:rPr>
              <a:t>Schwaiger</a:t>
            </a:r>
            <a:r>
              <a:rPr lang="en-US" sz="1000" dirty="0">
                <a:effectLst/>
              </a:rPr>
              <a:t>, M., </a:t>
            </a:r>
            <a:r>
              <a:rPr lang="en-US" sz="1000" dirty="0" err="1">
                <a:effectLst/>
              </a:rPr>
              <a:t>Schäffeler</a:t>
            </a:r>
            <a:r>
              <a:rPr lang="en-US" sz="1000" dirty="0">
                <a:effectLst/>
              </a:rPr>
              <a:t>, C., </a:t>
            </a:r>
            <a:r>
              <a:rPr lang="en-US" sz="1000" dirty="0" err="1">
                <a:effectLst/>
              </a:rPr>
              <a:t>Beirer</a:t>
            </a:r>
            <a:r>
              <a:rPr lang="en-US" sz="1000" dirty="0">
                <a:effectLst/>
              </a:rPr>
              <a:t>, M., Huber, S., </a:t>
            </a:r>
            <a:r>
              <a:rPr lang="en-US" sz="1000" dirty="0" err="1">
                <a:effectLst/>
              </a:rPr>
              <a:t>Sandmann</a:t>
            </a:r>
            <a:r>
              <a:rPr lang="en-US" sz="1000" dirty="0">
                <a:effectLst/>
              </a:rPr>
              <a:t>, G. H., </a:t>
            </a:r>
            <a:r>
              <a:rPr lang="en-US" sz="1000" dirty="0" err="1">
                <a:effectLst/>
              </a:rPr>
              <a:t>Biberthaler</a:t>
            </a:r>
            <a:r>
              <a:rPr lang="en-US" sz="1000" dirty="0">
                <a:effectLst/>
              </a:rPr>
              <a:t>, P., </a:t>
            </a:r>
            <a:r>
              <a:rPr lang="en-US" sz="1000" dirty="0" err="1">
                <a:effectLst/>
              </a:rPr>
              <a:t>Eiber</a:t>
            </a:r>
            <a:r>
              <a:rPr lang="en-US" sz="1000" dirty="0">
                <a:effectLst/>
              </a:rPr>
              <a:t>, M., &amp; Kirchhoff, C. (2015). Visualization of stress fractures of the foot using PET-MRI: A feasibility study. </a:t>
            </a:r>
            <a:r>
              <a:rPr lang="en-US" sz="1000" i="1" dirty="0">
                <a:effectLst/>
              </a:rPr>
              <a:t>European Journal of Medical Research</a:t>
            </a:r>
            <a:r>
              <a:rPr lang="en-US" sz="1000" dirty="0">
                <a:effectLst/>
              </a:rPr>
              <a:t>, </a:t>
            </a:r>
            <a:r>
              <a:rPr lang="en-US" sz="1000" i="1" dirty="0">
                <a:effectLst/>
              </a:rPr>
              <a:t>20</a:t>
            </a:r>
            <a:r>
              <a:rPr lang="en-US" sz="1000" dirty="0">
                <a:effectLst/>
              </a:rPr>
              <a:t>(1), 99. https://</a:t>
            </a:r>
            <a:r>
              <a:rPr lang="en-US" sz="1000" dirty="0" err="1">
                <a:effectLst/>
              </a:rPr>
              <a:t>doi.org</a:t>
            </a:r>
            <a:r>
              <a:rPr lang="en-US" sz="1000" dirty="0">
                <a:effectLst/>
              </a:rPr>
              <a:t>/10.1186/s40001-015-0193-6 </a:t>
            </a:r>
            <a:endParaRPr lang="en-US" sz="1000" dirty="0"/>
          </a:p>
          <a:p>
            <a:r>
              <a:rPr lang="en-US" sz="1000" dirty="0">
                <a:effectLst/>
              </a:rPr>
              <a:t>Gu, H., </a:t>
            </a:r>
            <a:r>
              <a:rPr lang="en-US" sz="1000" dirty="0" err="1">
                <a:effectLst/>
              </a:rPr>
              <a:t>Colglazier</a:t>
            </a:r>
            <a:r>
              <a:rPr lang="en-US" sz="1000" dirty="0">
                <a:effectLst/>
              </a:rPr>
              <a:t>, R., Dong, H., Zhang, J., Chen, Y., </a:t>
            </a:r>
            <a:r>
              <a:rPr lang="en-US" sz="1000" dirty="0" err="1">
                <a:effectLst/>
              </a:rPr>
              <a:t>Yildiz</a:t>
            </a:r>
            <a:r>
              <a:rPr lang="en-US" sz="1000" dirty="0">
                <a:effectLst/>
              </a:rPr>
              <a:t>, Z., Chen, Y., Li, L., Yang, J., Willhite, J., Meyer, A. M., Guo, B., Shah, Y. A., Luo, E., Rajput, S., Kuehn, S., </a:t>
            </a:r>
            <a:r>
              <a:rPr lang="en-US" sz="1000" dirty="0" err="1">
                <a:effectLst/>
              </a:rPr>
              <a:t>Bulleit</a:t>
            </a:r>
            <a:r>
              <a:rPr lang="en-US" sz="1000" dirty="0">
                <a:effectLst/>
              </a:rPr>
              <a:t>, C., Wu, K. A., Lee, J., ... </a:t>
            </a:r>
            <a:r>
              <a:rPr lang="en-US" sz="1000" dirty="0" err="1">
                <a:effectLst/>
              </a:rPr>
              <a:t>Mazurowski</a:t>
            </a:r>
            <a:r>
              <a:rPr lang="en-US" sz="1000" dirty="0">
                <a:effectLst/>
              </a:rPr>
              <a:t>, M. A. (2024). </a:t>
            </a:r>
            <a:r>
              <a:rPr lang="en-US" sz="1000" i="1" dirty="0" err="1">
                <a:effectLst/>
              </a:rPr>
              <a:t>SegmentAnyBone</a:t>
            </a:r>
            <a:r>
              <a:rPr lang="en-US" sz="1000" i="1" dirty="0">
                <a:effectLst/>
              </a:rPr>
              <a:t>: A Universal Model that Segments Any Bone at Any Location on MRI </a:t>
            </a:r>
            <a:r>
              <a:rPr lang="en-US" sz="1000" dirty="0">
                <a:effectLst/>
              </a:rPr>
              <a:t>(arXiv:2401.12974). </a:t>
            </a:r>
            <a:r>
              <a:rPr lang="en-US" sz="1000" dirty="0" err="1">
                <a:effectLst/>
              </a:rPr>
              <a:t>arXiv</a:t>
            </a:r>
            <a:r>
              <a:rPr lang="en-US" sz="1000" dirty="0">
                <a:effectLst/>
              </a:rPr>
              <a:t>. http://</a:t>
            </a:r>
            <a:r>
              <a:rPr lang="en-US" sz="1000" dirty="0" err="1">
                <a:effectLst/>
              </a:rPr>
              <a:t>arxiv.org</a:t>
            </a:r>
            <a:r>
              <a:rPr lang="en-US" sz="1000" dirty="0">
                <a:effectLst/>
              </a:rPr>
              <a:t>/abs/2401.12974 </a:t>
            </a:r>
          </a:p>
          <a:p>
            <a:r>
              <a:rPr lang="en-US" sz="1000" dirty="0">
                <a:effectLst/>
              </a:rPr>
              <a:t>Li, Y., Alansary, A., </a:t>
            </a:r>
            <a:r>
              <a:rPr lang="en-US" sz="1000" dirty="0" err="1">
                <a:effectLst/>
              </a:rPr>
              <a:t>Cerrolaza</a:t>
            </a:r>
            <a:r>
              <a:rPr lang="en-US" sz="1000" dirty="0">
                <a:effectLst/>
              </a:rPr>
              <a:t>, J. J., </a:t>
            </a:r>
            <a:r>
              <a:rPr lang="en-US" sz="1000" dirty="0" err="1">
                <a:effectLst/>
              </a:rPr>
              <a:t>Khanal</a:t>
            </a:r>
            <a:r>
              <a:rPr lang="en-US" sz="1000" dirty="0">
                <a:effectLst/>
              </a:rPr>
              <a:t>, B., Sinclair, M., Matthew, J., Gupta, C., Knight, C., </a:t>
            </a:r>
            <a:r>
              <a:rPr lang="en-US" sz="1000" dirty="0" err="1">
                <a:effectLst/>
              </a:rPr>
              <a:t>Kainz</a:t>
            </a:r>
            <a:r>
              <a:rPr lang="en-US" sz="1000" dirty="0">
                <a:effectLst/>
              </a:rPr>
              <a:t>, B., &amp; </a:t>
            </a:r>
            <a:r>
              <a:rPr lang="en-US" sz="1000" dirty="0" err="1">
                <a:effectLst/>
              </a:rPr>
              <a:t>Rueckert</a:t>
            </a:r>
            <a:r>
              <a:rPr lang="en-US" sz="1000" dirty="0">
                <a:effectLst/>
              </a:rPr>
              <a:t>, D. (2018). Fast Multiple Landmark </a:t>
            </a:r>
            <a:r>
              <a:rPr lang="en-US" sz="1000" dirty="0" err="1">
                <a:effectLst/>
              </a:rPr>
              <a:t>Localisation</a:t>
            </a:r>
            <a:r>
              <a:rPr lang="en-US" sz="1000" dirty="0">
                <a:effectLst/>
              </a:rPr>
              <a:t> Using a Patch-Based Iterative Network. In A. F. </a:t>
            </a:r>
            <a:r>
              <a:rPr lang="en-US" sz="1000" dirty="0" err="1">
                <a:effectLst/>
              </a:rPr>
              <a:t>Frangi</a:t>
            </a:r>
            <a:r>
              <a:rPr lang="en-US" sz="1000" dirty="0">
                <a:effectLst/>
              </a:rPr>
              <a:t>, J. A. Schnabel, C. </a:t>
            </a:r>
            <a:r>
              <a:rPr lang="en-US" sz="1000" dirty="0" err="1">
                <a:effectLst/>
              </a:rPr>
              <a:t>Davatzikos</a:t>
            </a:r>
            <a:r>
              <a:rPr lang="en-US" sz="1000" dirty="0">
                <a:effectLst/>
              </a:rPr>
              <a:t>, C. </a:t>
            </a:r>
            <a:r>
              <a:rPr lang="en-US" sz="1000" dirty="0" err="1">
                <a:effectLst/>
              </a:rPr>
              <a:t>Alberola-López</a:t>
            </a:r>
            <a:r>
              <a:rPr lang="en-US" sz="1000" dirty="0">
                <a:effectLst/>
              </a:rPr>
              <a:t>, &amp; G. </a:t>
            </a:r>
            <a:r>
              <a:rPr lang="en-US" sz="1000" dirty="0" err="1">
                <a:effectLst/>
              </a:rPr>
              <a:t>Fichtinger</a:t>
            </a:r>
            <a:r>
              <a:rPr lang="en-US" sz="1000" dirty="0">
                <a:effectLst/>
              </a:rPr>
              <a:t> (Eds.), </a:t>
            </a:r>
            <a:r>
              <a:rPr lang="en-US" sz="1000" i="1" dirty="0">
                <a:effectLst/>
              </a:rPr>
              <a:t>Medical Image Computing and Computer Assisted Intervention – MICCAI 2018 </a:t>
            </a:r>
            <a:r>
              <a:rPr lang="en-US" sz="1000" dirty="0">
                <a:effectLst/>
              </a:rPr>
              <a:t>(Vol. 11070, pp. 563–571). Springer International Publishing. https://</a:t>
            </a:r>
            <a:r>
              <a:rPr lang="en-US" sz="1000" dirty="0" err="1">
                <a:effectLst/>
              </a:rPr>
              <a:t>doi.org</a:t>
            </a:r>
            <a:r>
              <a:rPr lang="en-US" sz="1000" dirty="0">
                <a:effectLst/>
              </a:rPr>
              <a:t>/10.1007/978-3-030- 00928-1_64 </a:t>
            </a:r>
            <a:endParaRPr lang="en-US" sz="1000" dirty="0"/>
          </a:p>
          <a:p>
            <a:r>
              <a:rPr lang="en-US" sz="1000" dirty="0">
                <a:effectLst/>
              </a:rPr>
              <a:t>Maicas, G., Carneiro, G., Bradley, A. P., Nascimento, J. C., &amp; Reid, I. (2017). Deep Reinforcement Learning for Active Breast Lesion Detection from DCE-MRI. In M. </a:t>
            </a:r>
            <a:r>
              <a:rPr lang="en-US" sz="1000" dirty="0" err="1">
                <a:effectLst/>
              </a:rPr>
              <a:t>Descoteaux</a:t>
            </a:r>
            <a:r>
              <a:rPr lang="en-US" sz="1000" dirty="0">
                <a:effectLst/>
              </a:rPr>
              <a:t>, L. Maier-Hein, A. Franz, P. </a:t>
            </a:r>
            <a:r>
              <a:rPr lang="en-US" sz="1000" dirty="0" err="1">
                <a:effectLst/>
              </a:rPr>
              <a:t>Jannin</a:t>
            </a:r>
            <a:r>
              <a:rPr lang="en-US" sz="1000" dirty="0">
                <a:effectLst/>
              </a:rPr>
              <a:t>, D. L. Collins, &amp; S. Duchesne (Eds.), </a:t>
            </a:r>
            <a:r>
              <a:rPr lang="en-US" sz="1000" i="1" dirty="0">
                <a:effectLst/>
              </a:rPr>
              <a:t>Medical Image Computing and Computer Assisted Intervention − MICCAI 2017 </a:t>
            </a:r>
            <a:r>
              <a:rPr lang="en-US" sz="1000" dirty="0">
                <a:effectLst/>
              </a:rPr>
              <a:t>(Vol. 10435, pp. 665–673). Springer International Publishing. https://</a:t>
            </a:r>
            <a:r>
              <a:rPr lang="en-US" sz="1000" dirty="0" err="1">
                <a:effectLst/>
              </a:rPr>
              <a:t>doi.org</a:t>
            </a:r>
            <a:r>
              <a:rPr lang="en-US" sz="1000" dirty="0">
                <a:effectLst/>
              </a:rPr>
              <a:t>/10.1007/978-3-319-66179-7_76 </a:t>
            </a:r>
            <a:endParaRPr lang="en-US" sz="1000" dirty="0"/>
          </a:p>
          <a:p>
            <a:r>
              <a:rPr lang="en-US" sz="1000" dirty="0" err="1">
                <a:effectLst/>
              </a:rPr>
              <a:t>Mnih</a:t>
            </a:r>
            <a:r>
              <a:rPr lang="en-US" sz="1000" dirty="0">
                <a:effectLst/>
              </a:rPr>
              <a:t>, V., </a:t>
            </a:r>
            <a:r>
              <a:rPr lang="en-US" sz="1000" dirty="0" err="1">
                <a:effectLst/>
              </a:rPr>
              <a:t>Kavukcuoglu</a:t>
            </a:r>
            <a:r>
              <a:rPr lang="en-US" sz="1000" dirty="0">
                <a:effectLst/>
              </a:rPr>
              <a:t>, K., Silver, D., </a:t>
            </a:r>
            <a:r>
              <a:rPr lang="en-US" sz="1000" dirty="0" err="1">
                <a:effectLst/>
              </a:rPr>
              <a:t>Rusu</a:t>
            </a:r>
            <a:r>
              <a:rPr lang="en-US" sz="1000" dirty="0">
                <a:effectLst/>
              </a:rPr>
              <a:t>, A. A., </a:t>
            </a:r>
            <a:r>
              <a:rPr lang="en-US" sz="1000" dirty="0" err="1">
                <a:effectLst/>
              </a:rPr>
              <a:t>Veness</a:t>
            </a:r>
            <a:r>
              <a:rPr lang="en-US" sz="1000" dirty="0">
                <a:effectLst/>
              </a:rPr>
              <a:t>, J., Bellemare, M. G., Graves, A., Riedmiller, M., </a:t>
            </a:r>
            <a:r>
              <a:rPr lang="en-US" sz="1000" dirty="0" err="1">
                <a:effectLst/>
              </a:rPr>
              <a:t>Fidjeland</a:t>
            </a:r>
            <a:r>
              <a:rPr lang="en-US" sz="1000" dirty="0">
                <a:effectLst/>
              </a:rPr>
              <a:t>, A. K., </a:t>
            </a:r>
            <a:r>
              <a:rPr lang="en-US" sz="1000" dirty="0" err="1">
                <a:effectLst/>
              </a:rPr>
              <a:t>Ostrovski</a:t>
            </a:r>
            <a:r>
              <a:rPr lang="en-US" sz="1000" dirty="0">
                <a:effectLst/>
              </a:rPr>
              <a:t>, G., Petersen, S., Beattie, C., </a:t>
            </a:r>
            <a:r>
              <a:rPr lang="en-US" sz="1000" dirty="0" err="1">
                <a:effectLst/>
              </a:rPr>
              <a:t>Sadik</a:t>
            </a:r>
            <a:r>
              <a:rPr lang="en-US" sz="1000" dirty="0">
                <a:effectLst/>
              </a:rPr>
              <a:t>, A., </a:t>
            </a:r>
            <a:r>
              <a:rPr lang="en-US" sz="1000" dirty="0" err="1">
                <a:effectLst/>
              </a:rPr>
              <a:t>Antonoglou</a:t>
            </a:r>
            <a:r>
              <a:rPr lang="en-US" sz="1000" dirty="0">
                <a:effectLst/>
              </a:rPr>
              <a:t>, I., King, H., Kumaran, D., </a:t>
            </a:r>
            <a:r>
              <a:rPr lang="en-US" sz="1000" dirty="0" err="1">
                <a:effectLst/>
              </a:rPr>
              <a:t>Wierstra</a:t>
            </a:r>
            <a:r>
              <a:rPr lang="en-US" sz="1000" dirty="0">
                <a:effectLst/>
              </a:rPr>
              <a:t>, D., Legg, S., &amp; Hassabis, D. (2015). Human-level control through deep reinforcement learning. </a:t>
            </a:r>
            <a:r>
              <a:rPr lang="en-US" sz="1000" i="1" dirty="0">
                <a:effectLst/>
              </a:rPr>
              <a:t>Nature</a:t>
            </a:r>
            <a:r>
              <a:rPr lang="en-US" sz="1000" dirty="0">
                <a:effectLst/>
              </a:rPr>
              <a:t>, </a:t>
            </a:r>
            <a:r>
              <a:rPr lang="en-US" sz="1000" i="1" dirty="0">
                <a:effectLst/>
              </a:rPr>
              <a:t>518</a:t>
            </a:r>
            <a:r>
              <a:rPr lang="en-US" sz="1000" dirty="0">
                <a:effectLst/>
              </a:rPr>
              <a:t>(7540), 529–533. https://</a:t>
            </a:r>
            <a:r>
              <a:rPr lang="en-US" sz="1000" dirty="0" err="1">
                <a:effectLst/>
              </a:rPr>
              <a:t>doi.org</a:t>
            </a:r>
            <a:r>
              <a:rPr lang="en-US" sz="1000" dirty="0">
                <a:effectLst/>
              </a:rPr>
              <a:t>/10.1038/nature14236 </a:t>
            </a:r>
            <a:endParaRPr lang="en-US" sz="1000" dirty="0"/>
          </a:p>
          <a:p>
            <a:r>
              <a:rPr lang="en-US" sz="1000" dirty="0" err="1">
                <a:effectLst/>
              </a:rPr>
              <a:t>Noothout</a:t>
            </a:r>
            <a:r>
              <a:rPr lang="en-US" sz="1000" dirty="0">
                <a:effectLst/>
              </a:rPr>
              <a:t>, J. M. H., de Vos, B. D., </a:t>
            </a:r>
            <a:r>
              <a:rPr lang="en-US" sz="1000" dirty="0" err="1">
                <a:effectLst/>
              </a:rPr>
              <a:t>Wolterink</a:t>
            </a:r>
            <a:r>
              <a:rPr lang="en-US" sz="1000" dirty="0">
                <a:effectLst/>
              </a:rPr>
              <a:t>, J. M., </a:t>
            </a:r>
            <a:r>
              <a:rPr lang="en-US" sz="1000" dirty="0" err="1">
                <a:effectLst/>
              </a:rPr>
              <a:t>Leiner</a:t>
            </a:r>
            <a:r>
              <a:rPr lang="en-US" sz="1000" dirty="0">
                <a:effectLst/>
              </a:rPr>
              <a:t>, T., &amp; </a:t>
            </a:r>
            <a:r>
              <a:rPr lang="en-US" sz="1000" dirty="0" err="1">
                <a:effectLst/>
              </a:rPr>
              <a:t>Išgum</a:t>
            </a:r>
            <a:r>
              <a:rPr lang="en-US" sz="1000" dirty="0">
                <a:effectLst/>
              </a:rPr>
              <a:t>, I. (2018). </a:t>
            </a:r>
            <a:r>
              <a:rPr lang="en-US" sz="1000" i="1" dirty="0">
                <a:effectLst/>
              </a:rPr>
              <a:t>CNN-based Landmark Detection in Cardiac CTA Scans </a:t>
            </a:r>
            <a:r>
              <a:rPr lang="en-US" sz="1000" dirty="0">
                <a:effectLst/>
              </a:rPr>
              <a:t>(arXiv:1804.04963). </a:t>
            </a:r>
            <a:r>
              <a:rPr lang="en-US" sz="1000" dirty="0" err="1">
                <a:effectLst/>
              </a:rPr>
              <a:t>arXiv</a:t>
            </a:r>
            <a:r>
              <a:rPr lang="en-US" sz="1000" dirty="0">
                <a:effectLst/>
              </a:rPr>
              <a:t>. http://</a:t>
            </a:r>
            <a:r>
              <a:rPr lang="en-US" sz="1000" dirty="0" err="1">
                <a:effectLst/>
              </a:rPr>
              <a:t>arxiv.org</a:t>
            </a:r>
            <a:r>
              <a:rPr lang="en-US" sz="1000" dirty="0">
                <a:effectLst/>
              </a:rPr>
              <a:t>/abs/1804.04963 </a:t>
            </a:r>
            <a:endParaRPr lang="en-US" sz="1000" dirty="0"/>
          </a:p>
          <a:p>
            <a:r>
              <a:rPr lang="en-US" sz="1000" dirty="0" err="1">
                <a:effectLst/>
              </a:rPr>
              <a:t>Pranata</a:t>
            </a:r>
            <a:r>
              <a:rPr lang="en-US" sz="1000" dirty="0">
                <a:effectLst/>
              </a:rPr>
              <a:t>, Y. D., Wang, K.-C., Wang, J.-C., </a:t>
            </a:r>
            <a:r>
              <a:rPr lang="en-US" sz="1000" dirty="0" err="1">
                <a:effectLst/>
              </a:rPr>
              <a:t>Idram</a:t>
            </a:r>
            <a:r>
              <a:rPr lang="en-US" sz="1000" dirty="0">
                <a:effectLst/>
              </a:rPr>
              <a:t>, I., Lai, J.-Y., Liu, J.-W., &amp; Hsieh, I.-H. (2019). Deep learning and SURF for automated classification and detection of calcaneus fractures in CT images. </a:t>
            </a:r>
            <a:r>
              <a:rPr lang="en-US" sz="1000" i="1" dirty="0">
                <a:effectLst/>
              </a:rPr>
              <a:t>Computer Methods and Programs in Biomedicine</a:t>
            </a:r>
            <a:r>
              <a:rPr lang="en-US" sz="1000" dirty="0">
                <a:effectLst/>
              </a:rPr>
              <a:t>, </a:t>
            </a:r>
            <a:r>
              <a:rPr lang="en-US" sz="1000" i="1" dirty="0">
                <a:effectLst/>
              </a:rPr>
              <a:t>171</a:t>
            </a:r>
            <a:r>
              <a:rPr lang="en-US" sz="1000" dirty="0">
                <a:effectLst/>
              </a:rPr>
              <a:t>, 27–37. https://</a:t>
            </a:r>
            <a:r>
              <a:rPr lang="en-US" sz="1000" dirty="0" err="1">
                <a:effectLst/>
              </a:rPr>
              <a:t>doi.org</a:t>
            </a:r>
            <a:r>
              <a:rPr lang="en-US" sz="1000" dirty="0">
                <a:effectLst/>
              </a:rPr>
              <a:t>/10.1016/j.cmpb.2019.02.006 </a:t>
            </a:r>
            <a:endParaRPr lang="en-US" sz="1000" dirty="0"/>
          </a:p>
          <a:p>
            <a:r>
              <a:rPr lang="en-US" sz="1000" dirty="0">
                <a:effectLst/>
              </a:rPr>
              <a:t>PyTorch. (2024). Reinforcement Learning (DQN) Tutorial. Retrieved August 11, 2024. https://</a:t>
            </a:r>
            <a:r>
              <a:rPr lang="en-US" sz="1000" dirty="0" err="1">
                <a:effectLst/>
              </a:rPr>
              <a:t>pytorch.org</a:t>
            </a:r>
            <a:r>
              <a:rPr lang="en-US" sz="1000" dirty="0">
                <a:effectLst/>
              </a:rPr>
              <a:t>/tutorials/intermediate/</a:t>
            </a:r>
            <a:r>
              <a:rPr lang="en-US" sz="1000" dirty="0" err="1">
                <a:effectLst/>
              </a:rPr>
              <a:t>reinforcement_q_learning.html</a:t>
            </a:r>
            <a:r>
              <a:rPr lang="en-US" sz="1000" dirty="0">
                <a:effectLst/>
              </a:rPr>
              <a:t> </a:t>
            </a:r>
            <a:endParaRPr lang="en-US" sz="1000" dirty="0"/>
          </a:p>
          <a:p>
            <a:r>
              <a:rPr lang="en-US" sz="1000" dirty="0">
                <a:effectLst/>
              </a:rPr>
              <a:t>Ribeiro, G., Pereira, T., Silva, F., Sousa, J., Carvalho, D. C., Dias, S. C., &amp; Oliveira, H. P. (2023). Learning Models for Bone Marrow Edema Detection in Magnetic Resonance Imaging. </a:t>
            </a:r>
            <a:r>
              <a:rPr lang="en-US" sz="1000" i="1" dirty="0">
                <a:effectLst/>
              </a:rPr>
              <a:t>Applied Sciences</a:t>
            </a:r>
            <a:r>
              <a:rPr lang="en-US" sz="1000" dirty="0">
                <a:effectLst/>
              </a:rPr>
              <a:t>, </a:t>
            </a:r>
            <a:r>
              <a:rPr lang="en-US" sz="1000" i="1" dirty="0">
                <a:effectLst/>
              </a:rPr>
              <a:t>13</a:t>
            </a:r>
            <a:r>
              <a:rPr lang="en-US" sz="1000" dirty="0">
                <a:effectLst/>
              </a:rPr>
              <a:t>(2), 1024. https://</a:t>
            </a:r>
            <a:r>
              <a:rPr lang="en-US" sz="1000" dirty="0" err="1">
                <a:effectLst/>
              </a:rPr>
              <a:t>doi.org</a:t>
            </a:r>
            <a:r>
              <a:rPr lang="en-US" sz="1000" dirty="0">
                <a:effectLst/>
              </a:rPr>
              <a:t>/10.3390/app13021024 </a:t>
            </a:r>
          </a:p>
          <a:p>
            <a:r>
              <a:rPr lang="en-US" sz="1000" dirty="0"/>
              <a:t>Sutton, R. S., &amp; Barto, A. G. (2020). </a:t>
            </a:r>
            <a:r>
              <a:rPr lang="en-US" sz="1000" i="1" dirty="0"/>
              <a:t>Reinforcement learning: An introduction</a:t>
            </a:r>
            <a:r>
              <a:rPr lang="en-US" sz="1000" dirty="0"/>
              <a:t> (2nd ed.). MIT Press.</a:t>
            </a:r>
          </a:p>
          <a:p>
            <a:r>
              <a:rPr lang="en-US" sz="1000" dirty="0" err="1">
                <a:effectLst/>
              </a:rPr>
              <a:t>Szaro</a:t>
            </a:r>
            <a:r>
              <a:rPr lang="en-US" sz="1000" dirty="0">
                <a:effectLst/>
              </a:rPr>
              <a:t>, P., </a:t>
            </a:r>
            <a:r>
              <a:rPr lang="en-US" sz="1000" dirty="0" err="1">
                <a:effectLst/>
              </a:rPr>
              <a:t>Polaczek</a:t>
            </a:r>
            <a:r>
              <a:rPr lang="en-US" sz="1000" dirty="0">
                <a:effectLst/>
              </a:rPr>
              <a:t>, M., </a:t>
            </a:r>
            <a:r>
              <a:rPr lang="en-US" sz="1000" dirty="0" err="1">
                <a:effectLst/>
              </a:rPr>
              <a:t>Świątkowski</a:t>
            </a:r>
            <a:r>
              <a:rPr lang="en-US" sz="1000" dirty="0">
                <a:effectLst/>
              </a:rPr>
              <a:t>, J., &amp; </a:t>
            </a:r>
            <a:r>
              <a:rPr lang="en-US" sz="1000" dirty="0" err="1">
                <a:effectLst/>
              </a:rPr>
              <a:t>Kocon</a:t>
            </a:r>
            <a:r>
              <a:rPr lang="en-US" sz="1000" dirty="0">
                <a:effectLst/>
              </a:rPr>
              <a:t>́, H. (2020). How to increase the accuracy of the diagnosis of the accessory bone of the foot? </a:t>
            </a:r>
            <a:r>
              <a:rPr lang="en-US" sz="1000" i="1" dirty="0">
                <a:effectLst/>
              </a:rPr>
              <a:t>La </a:t>
            </a:r>
            <a:r>
              <a:rPr lang="en-US" sz="1000" i="1" dirty="0" err="1">
                <a:effectLst/>
              </a:rPr>
              <a:t>Radiologia</a:t>
            </a:r>
            <a:r>
              <a:rPr lang="en-US" sz="1000" i="1" dirty="0">
                <a:effectLst/>
              </a:rPr>
              <a:t> Medica</a:t>
            </a:r>
            <a:r>
              <a:rPr lang="en-US" sz="1000" dirty="0">
                <a:effectLst/>
              </a:rPr>
              <a:t>, </a:t>
            </a:r>
            <a:r>
              <a:rPr lang="en-US" sz="1000" i="1" dirty="0">
                <a:effectLst/>
              </a:rPr>
              <a:t>125</a:t>
            </a:r>
            <a:r>
              <a:rPr lang="en-US" sz="1000" dirty="0">
                <a:effectLst/>
              </a:rPr>
              <a:t>(2), 188–196. https://</a:t>
            </a:r>
            <a:r>
              <a:rPr lang="en-US" sz="1000" dirty="0" err="1">
                <a:effectLst/>
              </a:rPr>
              <a:t>doi.org</a:t>
            </a:r>
            <a:r>
              <a:rPr lang="en-US" sz="1000" dirty="0">
                <a:effectLst/>
              </a:rPr>
              <a:t>/10.1007/s11547-019-01104-x </a:t>
            </a:r>
            <a:endParaRPr lang="en-US" sz="1000" dirty="0"/>
          </a:p>
          <a:p>
            <a:r>
              <a:rPr lang="en-US" sz="1000" dirty="0">
                <a:effectLst/>
              </a:rPr>
              <a:t>Watkins, C. J. C. H., &amp; Dayan, P. (1992). Q-learning. Machine Learning, 8(3), 279-292. https://</a:t>
            </a:r>
            <a:r>
              <a:rPr lang="en-US" sz="1000" dirty="0" err="1">
                <a:effectLst/>
              </a:rPr>
              <a:t>doi.org</a:t>
            </a:r>
            <a:r>
              <a:rPr lang="en-US" sz="1000" dirty="0">
                <a:effectLst/>
              </a:rPr>
              <a:t>/10.1007/BF00992698 </a:t>
            </a:r>
          </a:p>
          <a:p>
            <a:r>
              <a:rPr lang="en-US" sz="1000" dirty="0">
                <a:effectLst/>
              </a:rPr>
              <a:t>Xu, Z., Huang, Q., Park, J., Chen, M., Xu, D., Yang, D., Liu, D., &amp; Zhou, S. K. (2017). Supervised Action Classifier: Approaching Landmark Detection as Image Partitioning. In M. </a:t>
            </a:r>
            <a:r>
              <a:rPr lang="en-US" sz="1000" dirty="0" err="1">
                <a:effectLst/>
              </a:rPr>
              <a:t>Descoteaux</a:t>
            </a:r>
            <a:r>
              <a:rPr lang="en-US" sz="1000" dirty="0">
                <a:effectLst/>
              </a:rPr>
              <a:t>, L. Maier-Hein, A. Franz, P. </a:t>
            </a:r>
            <a:r>
              <a:rPr lang="en-US" sz="1000" dirty="0" err="1">
                <a:effectLst/>
              </a:rPr>
              <a:t>Jannin</a:t>
            </a:r>
            <a:r>
              <a:rPr lang="en-US" sz="1000" dirty="0">
                <a:effectLst/>
              </a:rPr>
              <a:t>, D. L. Collins, &amp; S. Duchesne (Eds.), </a:t>
            </a:r>
            <a:r>
              <a:rPr lang="en-US" sz="1000" i="1" dirty="0">
                <a:effectLst/>
              </a:rPr>
              <a:t>Medical Image Computing and Computer Assisted Intervention − MICCAI 2017 </a:t>
            </a:r>
            <a:r>
              <a:rPr lang="en-US" sz="1000" dirty="0">
                <a:effectLst/>
              </a:rPr>
              <a:t>(Vol. 10435, pp. 338–346). Springer International Publishing. https://</a:t>
            </a:r>
            <a:r>
              <a:rPr lang="en-US" sz="1000" dirty="0" err="1">
                <a:effectLst/>
              </a:rPr>
              <a:t>doi.org</a:t>
            </a:r>
            <a:r>
              <a:rPr lang="en-US" sz="1000" dirty="0">
                <a:effectLst/>
              </a:rPr>
              <a:t>/10.1007/978-3-319-66179-7_39 </a:t>
            </a:r>
            <a:endParaRPr lang="en-US" sz="1000" dirty="0"/>
          </a:p>
          <a:p>
            <a:r>
              <a:rPr lang="en-US" sz="1000" dirty="0" err="1">
                <a:effectLst/>
              </a:rPr>
              <a:t>Zubler</a:t>
            </a:r>
            <a:r>
              <a:rPr lang="en-US" sz="1000" dirty="0">
                <a:effectLst/>
              </a:rPr>
              <a:t>, V., </a:t>
            </a:r>
            <a:r>
              <a:rPr lang="en-US" sz="1000" dirty="0" err="1">
                <a:effectLst/>
              </a:rPr>
              <a:t>Mengiardi</a:t>
            </a:r>
            <a:r>
              <a:rPr lang="en-US" sz="1000" dirty="0">
                <a:effectLst/>
              </a:rPr>
              <a:t>, B., </a:t>
            </a:r>
            <a:r>
              <a:rPr lang="en-US" sz="1000" dirty="0" err="1">
                <a:effectLst/>
              </a:rPr>
              <a:t>Pfirrmann</a:t>
            </a:r>
            <a:r>
              <a:rPr lang="en-US" sz="1000" dirty="0">
                <a:effectLst/>
              </a:rPr>
              <a:t>, C. W. A., Duc, S. R., Schmid, M. R., </a:t>
            </a:r>
            <a:r>
              <a:rPr lang="en-US" sz="1000" dirty="0" err="1">
                <a:effectLst/>
              </a:rPr>
              <a:t>Hodler</a:t>
            </a:r>
            <a:r>
              <a:rPr lang="en-US" sz="1000" dirty="0">
                <a:effectLst/>
              </a:rPr>
              <a:t>, J., &amp; Zanetti, M. (2007). Bone marrow changes on STIR MR images of asymptomatic feet and ankles. </a:t>
            </a:r>
            <a:r>
              <a:rPr lang="en-US" sz="1000" i="1" dirty="0">
                <a:effectLst/>
              </a:rPr>
              <a:t>European Radiology</a:t>
            </a:r>
            <a:r>
              <a:rPr lang="en-US" sz="1000" dirty="0">
                <a:effectLst/>
              </a:rPr>
              <a:t>, </a:t>
            </a:r>
            <a:r>
              <a:rPr lang="en-US" sz="1000" i="1" dirty="0">
                <a:effectLst/>
              </a:rPr>
              <a:t>17</a:t>
            </a:r>
            <a:r>
              <a:rPr lang="en-US" sz="1000" dirty="0">
                <a:effectLst/>
              </a:rPr>
              <a:t>(12), 3066–3072. https://</a:t>
            </a:r>
            <a:r>
              <a:rPr lang="en-US" sz="1000" dirty="0" err="1">
                <a:effectLst/>
              </a:rPr>
              <a:t>doi.org</a:t>
            </a:r>
            <a:r>
              <a:rPr lang="en-US" sz="1000" dirty="0">
                <a:effectLst/>
              </a:rPr>
              <a:t>/10.1007/s00330-007-0691-1 </a:t>
            </a:r>
            <a:endParaRPr lang="en-US" sz="1000" dirty="0"/>
          </a:p>
          <a:p>
            <a:endParaRPr lang="en-US" sz="1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0D839-31CF-827C-741B-83D691DE6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6067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01B90-3C81-EA79-F7DE-040F356A0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r>
              <a:rPr lang="en-US" sz="4400" b="1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90C19-C190-8B85-88FE-293C9FA56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677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10D53B-3397-8C71-A4C7-2CB41B32C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Goals of this work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2B1D8-81DF-136F-47C4-8F6D89D9C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Build a tool that finds edema (swelling) in the foot and ankle using reinforcement learning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Build a tool that segments the calcaneus (heel) bone using reinforcement learning</a:t>
            </a:r>
          </a:p>
          <a:p>
            <a:pPr lvl="2"/>
            <a:r>
              <a:rPr lang="en-US" dirty="0"/>
              <a:t>Can be used in creating bone masks</a:t>
            </a:r>
          </a:p>
          <a:p>
            <a:pPr lvl="2"/>
            <a:r>
              <a:rPr lang="en-US" dirty="0"/>
              <a:t>A preliminary step to finding fracture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E1236-E214-3574-5A6D-76C2E454E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BBD652F-3893-D846-8608-EF6FF5985AF0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13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-up of a foot&#10;&#10;Description automatically generated">
            <a:extLst>
              <a:ext uri="{FF2B5EF4-FFF2-40B4-BE49-F238E27FC236}">
                <a16:creationId xmlns:a16="http://schemas.microsoft.com/office/drawing/2014/main" id="{61ADB1FB-FAEC-10D9-F487-4A5055ECF6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079" r="9089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4CDE6B-4AE3-BA54-0AE4-3C2DDA045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122363"/>
            <a:ext cx="5233888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Supplemental Slides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8D1D46-336B-B607-F3E9-3F078BAD5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38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-up of a foot&#10;&#10;Description automatically generated">
            <a:extLst>
              <a:ext uri="{FF2B5EF4-FFF2-40B4-BE49-F238E27FC236}">
                <a16:creationId xmlns:a16="http://schemas.microsoft.com/office/drawing/2014/main" id="{61ADB1FB-FAEC-10D9-F487-4A5055ECF6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079" r="9089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4CDE6B-4AE3-BA54-0AE4-3C2DDA045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122363"/>
            <a:ext cx="5233888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S1. Introduction</a:t>
            </a:r>
            <a:br>
              <a:rPr lang="en-US" sz="5400" b="1" dirty="0"/>
            </a:br>
            <a:r>
              <a:rPr lang="en-US" sz="5400" b="1" dirty="0"/>
              <a:t>Supplement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8D1D46-336B-B607-F3E9-3F078BAD5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40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-up of a foot&#10;&#10;Description automatically generated">
            <a:extLst>
              <a:ext uri="{FF2B5EF4-FFF2-40B4-BE49-F238E27FC236}">
                <a16:creationId xmlns:a16="http://schemas.microsoft.com/office/drawing/2014/main" id="{61ADB1FB-FAEC-10D9-F487-4A5055ECF6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079" r="9089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4CDE6B-4AE3-BA54-0AE4-3C2DDA045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122363"/>
            <a:ext cx="5233888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S2. Background</a:t>
            </a:r>
            <a:br>
              <a:rPr lang="en-US" sz="5400" b="1" dirty="0"/>
            </a:br>
            <a:r>
              <a:rPr lang="en-US" sz="5400" b="1" dirty="0"/>
              <a:t>Supplement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8D1D46-336B-B607-F3E9-3F078BAD5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398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37DA1-5C23-FA6F-7BC3-FEE1C9CD2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7383"/>
          </a:xfrm>
        </p:spPr>
        <p:txBody>
          <a:bodyPr/>
          <a:lstStyle/>
          <a:p>
            <a:r>
              <a:rPr lang="en-US" dirty="0"/>
              <a:t>Foot Anatomy</a:t>
            </a:r>
          </a:p>
        </p:txBody>
      </p:sp>
      <p:pic>
        <p:nvPicPr>
          <p:cNvPr id="4" name="Content Placeholder 4" descr="A close-up of a foot x-ray&#10;&#10;Description automatically generated">
            <a:extLst>
              <a:ext uri="{FF2B5EF4-FFF2-40B4-BE49-F238E27FC236}">
                <a16:creationId xmlns:a16="http://schemas.microsoft.com/office/drawing/2014/main" id="{154D4992-E951-8B6A-5377-8ED670CDB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066" y="1336074"/>
            <a:ext cx="8314459" cy="49367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41E441-FCC4-06BF-E43F-F110B57AC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469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882D1-948B-467B-2C02-70F050ACD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8652"/>
          </a:xfrm>
        </p:spPr>
        <p:txBody>
          <a:bodyPr>
            <a:normAutofit fontScale="90000"/>
          </a:bodyPr>
          <a:lstStyle/>
          <a:p>
            <a:r>
              <a:rPr lang="en-US" dirty="0"/>
              <a:t>Some Relevant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214F9-96AB-81D7-C77C-4DE504E436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87409"/>
                <a:ext cx="10515600" cy="5168941"/>
              </a:xfrm>
            </p:spPr>
            <p:txBody>
              <a:bodyPr>
                <a:normAutofit fontScale="85000" lnSpcReduction="20000"/>
              </a:bodyPr>
              <a:lstStyle/>
              <a:p>
                <a:pPr marL="6350" marR="0" indent="-6350">
                  <a:lnSpc>
                    <a:spcPct val="112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The Huber Loss function</a:t>
                </a:r>
              </a:p>
              <a:p>
                <a:pPr marL="6350" marR="0" indent="-6350">
                  <a:lnSpc>
                    <a:spcPct val="112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𝑦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sz="2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0.5</m:t>
                                </m:r>
                                <m:r>
                                  <a:rPr lang="en-US" sz="2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sz="2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𝑦</m:t>
                                </m:r>
                                <m:r>
                                  <a:rPr lang="en-US" sz="2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sz="2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     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𝑦</m:t>
                                </m:r>
                                <m:r>
                                  <a:rPr lang="en-US" sz="2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&lt;1 </m:t>
                            </m:r>
                          </m: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𝑦</m:t>
                                </m:r>
                                <m:r>
                                  <a:rPr lang="en-US" sz="2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−0.5,   </m:t>
                            </m:r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sz="2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2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8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2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BOE used in DDQN</a:t>
                </a:r>
              </a:p>
              <a:p>
                <a:pPr marL="6350" marR="0" indent="-6350">
                  <a:lnSpc>
                    <a:spcPct val="112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𝑄</m:t>
                    </m:r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𝑠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 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𝑎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 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𝜃</m:t>
                        </m:r>
                      </m:e>
                    </m:d>
                    <m:r>
                      <a:rPr lang="en-US" sz="2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r>
                      <a:rPr lang="en-US" sz="2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𝑟</m:t>
                    </m:r>
                    <m:r>
                      <a:rPr lang="en-US" sz="2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+</m:t>
                    </m:r>
                    <m:r>
                      <a:rPr lang="en-US" sz="2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𝛾</m:t>
                    </m:r>
                    <m:r>
                      <a:rPr lang="en-US" sz="2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𝑄</m:t>
                    </m:r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𝑚𝑎𝑥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𝑎</m:t>
                                </m:r>
                                <m:r>
                                  <a:rPr lang="en-US" sz="2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′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𝑄</m:t>
                            </m:r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𝜃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),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0" marR="0" indent="0">
                  <a:lnSpc>
                    <a:spcPct val="112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800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2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800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indent="0">
                  <a:lnSpc>
                    <a:spcPct val="112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BOE used in DDQN</a:t>
                </a:r>
              </a:p>
              <a:p>
                <a:pPr marL="6350" marR="0" indent="-6350">
                  <a:lnSpc>
                    <a:spcPct val="112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𝑄</m:t>
                    </m:r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𝑠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 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𝑎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 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𝜃</m:t>
                        </m:r>
                      </m:e>
                    </m:d>
                    <m:r>
                      <a:rPr lang="en-US" sz="2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r>
                      <a:rPr lang="en-US" sz="2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𝑟</m:t>
                    </m:r>
                    <m:r>
                      <a:rPr lang="en-US" sz="2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+</m:t>
                    </m:r>
                    <m:r>
                      <a:rPr lang="en-US" sz="2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𝛾</m:t>
                    </m:r>
                    <m:r>
                      <a:rPr lang="en-US" sz="2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𝑄</m:t>
                    </m:r>
                    <m:d>
                      <m:dPr>
                        <m:ctrlP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𝑎𝑟𝑔𝑚𝑎𝑥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𝑎</m:t>
                                </m:r>
                                <m:r>
                                  <a:rPr lang="en-US" sz="2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′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𝑄</m:t>
                            </m:r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800" i="1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𝜃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),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6350" marR="0" indent="-6350">
                  <a:lnSpc>
                    <a:spcPct val="112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dirty="0"/>
              </a:p>
              <a:p>
                <a:pPr marL="0" indent="0">
                  <a:lnSpc>
                    <a:spcPct val="112000"/>
                  </a:lnSpc>
                  <a:spcBef>
                    <a:spcPts val="0"/>
                  </a:spcBef>
                  <a:buNone/>
                </a:pPr>
                <a:r>
                  <a:rPr lang="en-US" sz="280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Target network update</a:t>
                </a:r>
                <a:endParaRPr lang="en-US" dirty="0"/>
              </a:p>
              <a:p>
                <a:pPr marL="6350" marR="0" indent="-6350">
                  <a:lnSpc>
                    <a:spcPct val="112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+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</m:d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5214F9-96AB-81D7-C77C-4DE504E436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87409"/>
                <a:ext cx="10515600" cy="5168941"/>
              </a:xfrm>
              <a:blipFill>
                <a:blip r:embed="rId2"/>
                <a:stretch>
                  <a:fillRect l="-2533" t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53A37-E78A-676C-2F9C-BC30B3131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8978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DD902-1506-5B62-8090-E6643080F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DQN training loop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601A6-8A12-FD5B-725D-A956ED9A9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65</a:t>
            </a:fld>
            <a:endParaRPr lang="en-US"/>
          </a:p>
        </p:txBody>
      </p:sp>
      <p:pic>
        <p:nvPicPr>
          <p:cNvPr id="5" name="Content Placeholder 3" descr="A diagram of a process flow&#10;&#10;Description automatically generated">
            <a:extLst>
              <a:ext uri="{FF2B5EF4-FFF2-40B4-BE49-F238E27FC236}">
                <a16:creationId xmlns:a16="http://schemas.microsoft.com/office/drawing/2014/main" id="{49F46860-04C3-118D-8100-B4CEF5869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07" y="1429430"/>
            <a:ext cx="9031593" cy="41902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9DCD41-EBF7-AFFB-1293-E877761B4ECE}"/>
              </a:ext>
            </a:extLst>
          </p:cNvPr>
          <p:cNvSpPr txBox="1"/>
          <p:nvPr/>
        </p:nvSpPr>
        <p:spPr>
          <a:xfrm>
            <a:off x="1223311" y="580332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From PyTorch (2024)</a:t>
            </a:r>
          </a:p>
        </p:txBody>
      </p:sp>
    </p:spTree>
    <p:extLst>
      <p:ext uri="{BB962C8B-B14F-4D97-AF65-F5344CB8AC3E}">
        <p14:creationId xmlns:p14="http://schemas.microsoft.com/office/powerpoint/2010/main" val="25812624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2D37E-7BE1-A323-CB5C-ABDD8C11E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463941"/>
            <a:ext cx="9963509" cy="1616529"/>
          </a:xfrm>
        </p:spPr>
        <p:txBody>
          <a:bodyPr>
            <a:normAutofit/>
          </a:bodyPr>
          <a:lstStyle/>
          <a:p>
            <a:r>
              <a:rPr lang="en-US" sz="4000" dirty="0"/>
              <a:t>Gridworld</a:t>
            </a:r>
          </a:p>
        </p:txBody>
      </p:sp>
      <p:pic>
        <p:nvPicPr>
          <p:cNvPr id="8" name="Content Placeholder 7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6A8E277C-C7E4-1F71-1752-C2C87674F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3422" y="1869250"/>
            <a:ext cx="9148287" cy="2625024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06D830-E9DC-F87A-AD91-208ED72377B1}"/>
              </a:ext>
            </a:extLst>
          </p:cNvPr>
          <p:cNvSpPr txBox="1"/>
          <p:nvPr/>
        </p:nvSpPr>
        <p:spPr>
          <a:xfrm>
            <a:off x="2400300" y="4777530"/>
            <a:ext cx="20608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Reward:</a:t>
            </a:r>
          </a:p>
          <a:p>
            <a:r>
              <a:rPr lang="en-US" dirty="0"/>
              <a:t>+1 closer to goal</a:t>
            </a:r>
          </a:p>
          <a:p>
            <a:r>
              <a:rPr lang="en-US" dirty="0"/>
              <a:t>-1 farther from goal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23C256-1DE2-FD16-C6A0-0E61C0485C8B}"/>
                  </a:ext>
                </a:extLst>
              </p:cNvPr>
              <p:cNvSpPr txBox="1"/>
              <p:nvPr/>
            </p:nvSpPr>
            <p:spPr>
              <a:xfrm>
                <a:off x="5286041" y="5099734"/>
                <a:ext cx="112152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=0.99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23C256-1DE2-FD16-C6A0-0E61C0485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041" y="5099734"/>
                <a:ext cx="112152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A32912-EBD1-6323-A477-CB242EE5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3605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-up of a foot&#10;&#10;Description automatically generated">
            <a:extLst>
              <a:ext uri="{FF2B5EF4-FFF2-40B4-BE49-F238E27FC236}">
                <a16:creationId xmlns:a16="http://schemas.microsoft.com/office/drawing/2014/main" id="{61ADB1FB-FAEC-10D9-F487-4A5055ECF6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079" r="9089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4CDE6B-4AE3-BA54-0AE4-3C2DDA045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122363"/>
            <a:ext cx="5233888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S3. Related Works</a:t>
            </a:r>
            <a:br>
              <a:rPr lang="en-US" sz="5400" b="1" dirty="0"/>
            </a:br>
            <a:r>
              <a:rPr lang="en-US" sz="5400" b="1" dirty="0"/>
              <a:t>Supplement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8D1D46-336B-B607-F3E9-3F078BAD5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49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61B72-BA20-E5D4-179E-0E2503E3A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early related works</a:t>
            </a:r>
          </a:p>
        </p:txBody>
      </p:sp>
      <p:pic>
        <p:nvPicPr>
          <p:cNvPr id="4" name="Content Placeholder 3" descr="A close-up of a chart&#10;&#10;Description automatically generated">
            <a:extLst>
              <a:ext uri="{FF2B5EF4-FFF2-40B4-BE49-F238E27FC236}">
                <a16:creationId xmlns:a16="http://schemas.microsoft.com/office/drawing/2014/main" id="{855AC5AD-EFA0-7BA2-3D3A-8E9B483A3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33" y="1615892"/>
            <a:ext cx="9096040" cy="3806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80C080-13CD-5234-DE6F-186DA985C233}"/>
              </a:ext>
            </a:extLst>
          </p:cNvPr>
          <p:cNvSpPr txBox="1"/>
          <p:nvPr/>
        </p:nvSpPr>
        <p:spPr>
          <a:xfrm>
            <a:off x="1158233" y="5710019"/>
            <a:ext cx="3409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Note.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From Alansary et al. (2019).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873737-3363-5673-286E-42982986F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351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8F025-4E23-3C37-5A0D-EB273B3B4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458" y="2255918"/>
            <a:ext cx="2152258" cy="1325563"/>
          </a:xfrm>
        </p:spPr>
        <p:txBody>
          <a:bodyPr/>
          <a:lstStyle/>
          <a:p>
            <a:r>
              <a:rPr lang="en-US" dirty="0"/>
              <a:t>Xu et al.</a:t>
            </a:r>
          </a:p>
        </p:txBody>
      </p:sp>
      <p:pic>
        <p:nvPicPr>
          <p:cNvPr id="4" name="Content Placeholder 3" descr="A diagram of a process of ultrasound&#10;&#10;Description automatically generated">
            <a:extLst>
              <a:ext uri="{FF2B5EF4-FFF2-40B4-BE49-F238E27FC236}">
                <a16:creationId xmlns:a16="http://schemas.microsoft.com/office/drawing/2014/main" id="{AD074302-DD79-1DB6-CA88-49BF1AF29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716" y="10257"/>
            <a:ext cx="7927652" cy="65286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34379F-EF8C-0161-0601-EF31271FB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42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4DBC94-528E-A921-A469-68EAC4924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3000" dirty="0"/>
              <a:t>Build a reinforcement learning tool that finds edema</a:t>
            </a:r>
            <a:br>
              <a:rPr lang="en-US" sz="3000" dirty="0"/>
            </a:br>
            <a:endParaRPr lang="en-US" sz="3000" dirty="0"/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2C07B-E11B-4081-E67B-27EC7444E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sz="2200" dirty="0"/>
              <a:t>Sagittal Orientation (from the side) </a:t>
            </a:r>
          </a:p>
          <a:p>
            <a:r>
              <a:rPr lang="en-US" sz="2200" dirty="0"/>
              <a:t>Inversion Recovery (an MRI scan type where water containing regions are bright)</a:t>
            </a:r>
          </a:p>
          <a:p>
            <a:r>
              <a:rPr lang="en-US" sz="2200" dirty="0"/>
              <a:t>We will call these SAGIR images</a:t>
            </a:r>
          </a:p>
        </p:txBody>
      </p:sp>
      <p:pic>
        <p:nvPicPr>
          <p:cNvPr id="5" name="Picture 4" descr="A close-up of a foot&#10;&#10;Description automatically generated">
            <a:extLst>
              <a:ext uri="{FF2B5EF4-FFF2-40B4-BE49-F238E27FC236}">
                <a16:creationId xmlns:a16="http://schemas.microsoft.com/office/drawing/2014/main" id="{109A0546-723D-59A2-339B-0AB65E98B0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95" r="-3" b="-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7458F-044D-4FD9-2207-4BF65A7F1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3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-up of a foot&#10;&#10;Description automatically generated">
            <a:extLst>
              <a:ext uri="{FF2B5EF4-FFF2-40B4-BE49-F238E27FC236}">
                <a16:creationId xmlns:a16="http://schemas.microsoft.com/office/drawing/2014/main" id="{61ADB1FB-FAEC-10D9-F487-4A5055ECF6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079" r="9089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4CDE6B-4AE3-BA54-0AE4-3C2DDA045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122363"/>
            <a:ext cx="5233888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S4. Methods</a:t>
            </a:r>
            <a:br>
              <a:rPr lang="en-US" sz="5400" b="1" dirty="0"/>
            </a:br>
            <a:r>
              <a:rPr lang="en-US" sz="5400" b="1" dirty="0"/>
              <a:t>Supplement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8D1D46-336B-B607-F3E9-3F078BAD5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05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E881C69-8665-E890-B970-48DE3B36FD47}"/>
              </a:ext>
            </a:extLst>
          </p:cNvPr>
          <p:cNvSpPr/>
          <p:nvPr/>
        </p:nvSpPr>
        <p:spPr>
          <a:xfrm>
            <a:off x="4637479" y="2143124"/>
            <a:ext cx="3556308" cy="327183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foot&#10;&#10;Description automatically generated">
            <a:extLst>
              <a:ext uri="{FF2B5EF4-FFF2-40B4-BE49-F238E27FC236}">
                <a16:creationId xmlns:a16="http://schemas.microsoft.com/office/drawing/2014/main" id="{8F670764-33C1-02C2-D512-30203E441E7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40615" y="1915716"/>
            <a:ext cx="3657600" cy="34992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EF2D3C-F273-D04A-2383-C37AF74DA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input modes (any or all combined)</a:t>
            </a:r>
          </a:p>
        </p:txBody>
      </p:sp>
      <p:pic>
        <p:nvPicPr>
          <p:cNvPr id="9" name="Picture 8" descr="A close-up of a cat's face&#10;&#10;Description automatically generated">
            <a:extLst>
              <a:ext uri="{FF2B5EF4-FFF2-40B4-BE49-F238E27FC236}">
                <a16:creationId xmlns:a16="http://schemas.microsoft.com/office/drawing/2014/main" id="{01E10869-191E-44CB-88F5-DDBF6693C1F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477143" y="2011363"/>
            <a:ext cx="3657600" cy="36576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A7B91EB-A117-651B-5857-60B6C2CA93E3}"/>
              </a:ext>
            </a:extLst>
          </p:cNvPr>
          <p:cNvSpPr/>
          <p:nvPr/>
        </p:nvSpPr>
        <p:spPr>
          <a:xfrm>
            <a:off x="2898779" y="3379788"/>
            <a:ext cx="457200" cy="4429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248B459-0AC5-A110-4D07-CC0B284861B1}"/>
              </a:ext>
            </a:extLst>
          </p:cNvPr>
          <p:cNvSpPr txBox="1">
            <a:spLocks/>
          </p:cNvSpPr>
          <p:nvPr/>
        </p:nvSpPr>
        <p:spPr>
          <a:xfrm>
            <a:off x="979879" y="5307013"/>
            <a:ext cx="10515600" cy="1077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Slice				  Pad		           Fit</a:t>
            </a:r>
          </a:p>
        </p:txBody>
      </p:sp>
      <p:pic>
        <p:nvPicPr>
          <p:cNvPr id="17" name="Picture 16" descr="A blurry image of a person's head&#10;&#10;Description automatically generated">
            <a:extLst>
              <a:ext uri="{FF2B5EF4-FFF2-40B4-BE49-F238E27FC236}">
                <a16:creationId xmlns:a16="http://schemas.microsoft.com/office/drawing/2014/main" id="{E52AD6E0-D04D-F96D-6684-08B822147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633" y="4006851"/>
            <a:ext cx="647700" cy="660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B4D7B4-4812-6007-007D-B4CC123AA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4324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117FD-0E8F-7B69-4386-D9ADEFDA9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calcaneus ground truths</a:t>
            </a:r>
          </a:p>
        </p:txBody>
      </p:sp>
      <p:pic>
        <p:nvPicPr>
          <p:cNvPr id="4" name="Content Placeholder 5" descr="A graph with green and grey squares&#10;&#10;Description automatically generated">
            <a:extLst>
              <a:ext uri="{FF2B5EF4-FFF2-40B4-BE49-F238E27FC236}">
                <a16:creationId xmlns:a16="http://schemas.microsoft.com/office/drawing/2014/main" id="{B930A5B6-6E47-6E8E-715E-226424B60C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8816" y="1655063"/>
            <a:ext cx="5801784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33BBD5-DA1E-5055-5D25-8BCDB50B2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0650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519C1-5C72-1B49-4991-3E09F92F3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ResNet 50 channel visuals</a:t>
            </a:r>
          </a:p>
        </p:txBody>
      </p:sp>
      <p:pic>
        <p:nvPicPr>
          <p:cNvPr id="4" name="Content Placeholder 5" descr="A close-up of a bone&#10;&#10;Description automatically generated">
            <a:extLst>
              <a:ext uri="{FF2B5EF4-FFF2-40B4-BE49-F238E27FC236}">
                <a16:creationId xmlns:a16="http://schemas.microsoft.com/office/drawing/2014/main" id="{5129FD4D-81FB-DC11-4CAD-BCF870F415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2217" y="1825625"/>
            <a:ext cx="7247566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C00AB9-4C65-FB25-B50A-FB40DF682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1729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3695F-2503-C7EE-C6BB-3C0F1FA1E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close up of a cat&#10;&#10;Description automatically generated">
            <a:extLst>
              <a:ext uri="{FF2B5EF4-FFF2-40B4-BE49-F238E27FC236}">
                <a16:creationId xmlns:a16="http://schemas.microsoft.com/office/drawing/2014/main" id="{F9E4D93D-F827-9CF1-1B44-82D607D7C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2217" y="1825625"/>
            <a:ext cx="7247566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37EE4E-E68D-A7C3-3C1D-AF9965D6B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061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B1DAA-8265-0C7D-C951-B02E50B3E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ollage of images of a person's ear&#10;&#10;Description automatically generated">
            <a:extLst>
              <a:ext uri="{FF2B5EF4-FFF2-40B4-BE49-F238E27FC236}">
                <a16:creationId xmlns:a16="http://schemas.microsoft.com/office/drawing/2014/main" id="{EA7DC858-1796-9923-434C-7D56424FB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2217" y="1825625"/>
            <a:ext cx="7247566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17C3E9-75C1-39F3-FC02-B4FBF2A3E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921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272F1-FCB9-034D-03D1-EB44C754B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ollage of images of a person's ear&#10;&#10;Description automatically generated">
            <a:extLst>
              <a:ext uri="{FF2B5EF4-FFF2-40B4-BE49-F238E27FC236}">
                <a16:creationId xmlns:a16="http://schemas.microsoft.com/office/drawing/2014/main" id="{15B28323-BB3F-70D1-9B8C-B4C7826C5F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2217" y="1825625"/>
            <a:ext cx="7247566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8351C0-4B02-FABD-C5E5-AD9E39293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8141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9B9F1-BB00-6379-4238-691E8DA4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ollage of images of a person's body&#10;&#10;Description automatically generated">
            <a:extLst>
              <a:ext uri="{FF2B5EF4-FFF2-40B4-BE49-F238E27FC236}">
                <a16:creationId xmlns:a16="http://schemas.microsoft.com/office/drawing/2014/main" id="{D1FED448-606A-6BD5-F48C-2117EAA48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2217" y="1825625"/>
            <a:ext cx="7247566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C7363C-485E-ED19-18A4-4F20E52F6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1349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9F26-3211-8EE1-6247-04954A2DB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ollage of images of a layer&#10;&#10;Description automatically generated">
            <a:extLst>
              <a:ext uri="{FF2B5EF4-FFF2-40B4-BE49-F238E27FC236}">
                <a16:creationId xmlns:a16="http://schemas.microsoft.com/office/drawing/2014/main" id="{15269A69-4E80-33F2-F947-C27AA0C560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2217" y="1825625"/>
            <a:ext cx="7247566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E239CF-F075-3970-CD60-BE704F6B4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084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E4718-1A81-7166-85D6-6AA66C8C2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ollage of images of a layer&#10;&#10;Description automatically generated with medium confidence">
            <a:extLst>
              <a:ext uri="{FF2B5EF4-FFF2-40B4-BE49-F238E27FC236}">
                <a16:creationId xmlns:a16="http://schemas.microsoft.com/office/drawing/2014/main" id="{9AC9E944-2322-95BD-5289-C606EFE34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2217" y="1825625"/>
            <a:ext cx="7247566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473349-76FE-F35E-3E08-08CBAF186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6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">
            <a:extLst>
              <a:ext uri="{FF2B5EF4-FFF2-40B4-BE49-F238E27FC236}">
                <a16:creationId xmlns:a16="http://schemas.microsoft.com/office/drawing/2014/main" id="{CAB6D7AF-734C-43E5-AE74-E8EC5D462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54A01E-2DBC-BF80-00C2-BB44A67FA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1"/>
            <a:ext cx="5710051" cy="14751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Edema in SAGIR images </a:t>
            </a: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6830A5B-65B2-40C0-80F8-67EFC8A6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1" y="0"/>
            <a:ext cx="5410196" cy="6862190"/>
          </a:xfrm>
          <a:prstGeom prst="rect">
            <a:avLst/>
          </a:prstGeom>
          <a:ln>
            <a:noFill/>
          </a:ln>
          <a:effectLst>
            <a:outerShdw blurRad="317500" dist="254000" dir="858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73A31E-A425-65DE-0CE8-8A8299235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0567" y="4366640"/>
            <a:ext cx="4027120" cy="9858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/>
              <a:t>The green boxes segment edema</a:t>
            </a:r>
          </a:p>
          <a:p>
            <a:pPr marL="0" indent="0">
              <a:buNone/>
            </a:pPr>
            <a:r>
              <a:rPr lang="en-US" sz="1800" dirty="0"/>
              <a:t>The blue box contains a fracture line</a:t>
            </a:r>
          </a:p>
        </p:txBody>
      </p:sp>
      <p:pic>
        <p:nvPicPr>
          <p:cNvPr id="4" name="Content Placeholder 3" descr="A close-up of a foot&#10;&#10;Description automatically generated">
            <a:extLst>
              <a:ext uri="{FF2B5EF4-FFF2-40B4-BE49-F238E27FC236}">
                <a16:creationId xmlns:a16="http://schemas.microsoft.com/office/drawing/2014/main" id="{B4A8800D-504A-9A81-7A5E-D86AA2DC40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567" y="712628"/>
            <a:ext cx="3412664" cy="34212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CC8CCA-B09F-B8CE-A448-A0AF8FCD57B5}"/>
              </a:ext>
            </a:extLst>
          </p:cNvPr>
          <p:cNvSpPr txBox="1"/>
          <p:nvPr/>
        </p:nvSpPr>
        <p:spPr>
          <a:xfrm>
            <a:off x="724624" y="1751006"/>
            <a:ext cx="586406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Radiologist students overseen by an experienced radiologist provided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This work does not directly attempt to identify fracture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The blue box is not used in this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AF3AEA-1EC3-841F-3F81-364F14434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7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CB0B9-9C1E-68A8-5C4A-CF9C970A4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A1D1E6F-1FDB-C74C-AC27-17D50B311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2217" y="1825625"/>
            <a:ext cx="7247566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14B7CD-1985-22F4-CC61-76D8D033D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870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-up of a foot&#10;&#10;Description automatically generated">
            <a:extLst>
              <a:ext uri="{FF2B5EF4-FFF2-40B4-BE49-F238E27FC236}">
                <a16:creationId xmlns:a16="http://schemas.microsoft.com/office/drawing/2014/main" id="{61ADB1FB-FAEC-10D9-F487-4A5055ECF6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079" r="9089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4CDE6B-4AE3-BA54-0AE4-3C2DDA045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122363"/>
            <a:ext cx="5233888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S5. Results</a:t>
            </a:r>
            <a:br>
              <a:rPr lang="en-US" sz="5400" b="1" dirty="0"/>
            </a:br>
            <a:r>
              <a:rPr lang="en-US" sz="5400" b="1" dirty="0"/>
              <a:t>Supplement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8D1D46-336B-B607-F3E9-3F078BAD5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135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scillation clip">
            <a:hlinkClick r:id="" action="ppaction://media"/>
            <a:extLst>
              <a:ext uri="{FF2B5EF4-FFF2-40B4-BE49-F238E27FC236}">
                <a16:creationId xmlns:a16="http://schemas.microsoft.com/office/drawing/2014/main" id="{420D93C3-1302-00F8-0383-FDB21A363B5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9002" y="0"/>
            <a:ext cx="9493995" cy="7120916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C7F646-B247-AC20-6D30-94001B638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11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9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C95C5-D97B-5CB7-5F2E-E86CB404F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A table of information with numbers and letters&#10;&#10;Description automatically generated with medium confidence">
            <a:extLst>
              <a:ext uri="{FF2B5EF4-FFF2-40B4-BE49-F238E27FC236}">
                <a16:creationId xmlns:a16="http://schemas.microsoft.com/office/drawing/2014/main" id="{D0786CB0-F6DC-FD8B-511C-00B01D9517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639937" y="-2412714"/>
            <a:ext cx="6857999" cy="1168342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E60964-5D82-94FA-1E19-45AF2F007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8022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7F0FF-0EDC-433E-4D1C-D36F8993B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462" y="365126"/>
            <a:ext cx="9956337" cy="991760"/>
          </a:xfrm>
        </p:spPr>
        <p:txBody>
          <a:bodyPr/>
          <a:lstStyle/>
          <a:p>
            <a:r>
              <a:rPr lang="en-US" dirty="0"/>
              <a:t>Supervised experiments A-D</a:t>
            </a:r>
          </a:p>
        </p:txBody>
      </p:sp>
      <p:pic>
        <p:nvPicPr>
          <p:cNvPr id="12" name="Content Placeholder 11" descr="A table with numbers and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1885FA69-89C3-DA0B-B829-9A1DDD1C3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7462" y="1181040"/>
            <a:ext cx="8506121" cy="189626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B37FAB-72B7-55DF-AF18-0B4637856ED0}"/>
              </a:ext>
            </a:extLst>
          </p:cNvPr>
          <p:cNvSpPr txBox="1"/>
          <p:nvPr/>
        </p:nvSpPr>
        <p:spPr>
          <a:xfrm>
            <a:off x="1397462" y="3089183"/>
            <a:ext cx="78754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BCE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Default ResNet weights except lowest layer, final layer stripped away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 pos, 20 neg from each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568 train, 288 val. (includes augmentation)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Euclid. 10 pixels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32 size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1e-4 LR</a:t>
            </a:r>
            <a:br>
              <a:rPr lang="en-US" dirty="0"/>
            </a:br>
            <a:r>
              <a:rPr lang="en-US" dirty="0"/>
              <a:t>Adam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32 batch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64 batch (</a:t>
            </a:r>
            <a:r>
              <a:rPr lang="en-US" dirty="0" err="1"/>
              <a:t>val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FF9D72-BB4F-C287-25CD-17E79E431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9204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97F53-0D8F-7A2E-382C-5C46BFCED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189" y="352794"/>
            <a:ext cx="10515600" cy="1325563"/>
          </a:xfrm>
        </p:spPr>
        <p:txBody>
          <a:bodyPr/>
          <a:lstStyle/>
          <a:p>
            <a:r>
              <a:rPr lang="en-US" dirty="0"/>
              <a:t>Calcaneus Experiments</a:t>
            </a:r>
          </a:p>
        </p:txBody>
      </p:sp>
      <p:pic>
        <p:nvPicPr>
          <p:cNvPr id="5" name="Content Placeholder 4" descr="A table with numbers and letters&#10;&#10;Description automatically generated with medium confidence">
            <a:extLst>
              <a:ext uri="{FF2B5EF4-FFF2-40B4-BE49-F238E27FC236}">
                <a16:creationId xmlns:a16="http://schemas.microsoft.com/office/drawing/2014/main" id="{08DA614D-9C48-336F-D15A-9F9AE37FA3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3929073" y="-1766881"/>
            <a:ext cx="4333854" cy="1145375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CCEC75-9FB4-68D1-F929-A7635C48A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0098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-up of a foot&#10;&#10;Description automatically generated">
            <a:extLst>
              <a:ext uri="{FF2B5EF4-FFF2-40B4-BE49-F238E27FC236}">
                <a16:creationId xmlns:a16="http://schemas.microsoft.com/office/drawing/2014/main" id="{61ADB1FB-FAEC-10D9-F487-4A5055ECF6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079" r="9089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4CDE6B-4AE3-BA54-0AE4-3C2DDA045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122363"/>
            <a:ext cx="5233888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S6. Discussion</a:t>
            </a:r>
            <a:br>
              <a:rPr lang="en-US" sz="5400" b="1" dirty="0"/>
            </a:br>
            <a:r>
              <a:rPr lang="en-US" sz="5400" b="1" dirty="0"/>
              <a:t>Supplement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8D1D46-336B-B607-F3E9-3F078BAD5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1092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-up of a foot&#10;&#10;Description automatically generated">
            <a:extLst>
              <a:ext uri="{FF2B5EF4-FFF2-40B4-BE49-F238E27FC236}">
                <a16:creationId xmlns:a16="http://schemas.microsoft.com/office/drawing/2014/main" id="{61ADB1FB-FAEC-10D9-F487-4A5055ECF6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079" r="9089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4CDE6B-4AE3-BA54-0AE4-3C2DDA045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122363"/>
            <a:ext cx="5233888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S7. Conclusion</a:t>
            </a:r>
            <a:br>
              <a:rPr lang="en-US" sz="5400" b="1" dirty="0"/>
            </a:br>
            <a:r>
              <a:rPr lang="en-US" sz="5400" b="1" dirty="0"/>
              <a:t>Supplement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8D1D46-336B-B607-F3E9-3F078BAD5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2656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E04F5-C8C6-77AB-89A0-BAD8B07B9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Jacob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4AAD2-F690-6D8A-44E7-F5528F8D8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*</a:t>
            </a:r>
            <a:r>
              <a:rPr lang="en-US" b="1" dirty="0"/>
              <a:t>Send bio* - length today</a:t>
            </a:r>
          </a:p>
          <a:p>
            <a:r>
              <a:rPr lang="en-US" dirty="0"/>
              <a:t>9am Friday 25</a:t>
            </a:r>
            <a:r>
              <a:rPr lang="en-US" baseline="30000" dirty="0"/>
              <a:t>th</a:t>
            </a:r>
            <a:endParaRPr lang="en-US" dirty="0"/>
          </a:p>
          <a:p>
            <a:r>
              <a:rPr lang="en-US" dirty="0"/>
              <a:t>Button down no jeans</a:t>
            </a:r>
          </a:p>
          <a:p>
            <a:endParaRPr lang="en-US" dirty="0"/>
          </a:p>
          <a:p>
            <a:r>
              <a:rPr lang="en-US" dirty="0"/>
              <a:t>Thank you card</a:t>
            </a:r>
          </a:p>
          <a:p>
            <a:r>
              <a:rPr lang="en-US" dirty="0"/>
              <a:t>Coffee </a:t>
            </a:r>
            <a:r>
              <a:rPr lang="en-US"/>
              <a:t>w Jacob for </a:t>
            </a:r>
            <a:endParaRPr lang="en-US" dirty="0"/>
          </a:p>
          <a:p>
            <a:endParaRPr lang="en-US" dirty="0"/>
          </a:p>
          <a:p>
            <a:r>
              <a:rPr lang="en-US" dirty="0"/>
              <a:t>Details about defense:</a:t>
            </a:r>
          </a:p>
          <a:p>
            <a:pPr lvl="1"/>
            <a:r>
              <a:rPr lang="en-US" dirty="0"/>
              <a:t>Logistics /coordinating?</a:t>
            </a:r>
          </a:p>
          <a:p>
            <a:pPr lvl="1"/>
            <a:r>
              <a:rPr lang="en-US" dirty="0"/>
              <a:t>Will also be available on zoom for remote users?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Hard cut off 50 min presentation – is there a max length?? </a:t>
            </a:r>
          </a:p>
          <a:p>
            <a:pPr lvl="1"/>
            <a:r>
              <a:rPr lang="en-US" dirty="0"/>
              <a:t>Then audience leaves and committee asks me detailed questions?</a:t>
            </a:r>
          </a:p>
          <a:p>
            <a:pPr lvl="1"/>
            <a:r>
              <a:rPr lang="en-US" dirty="0"/>
              <a:t>Any prep I should do, outside of a general refresh?</a:t>
            </a:r>
          </a:p>
          <a:p>
            <a:pPr lvl="2"/>
            <a:r>
              <a:rPr lang="en-US" dirty="0"/>
              <a:t>Reread my thesis in entirety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741A2-32A2-6291-A062-0D1C6A6D4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652F-3893-D846-8608-EF6FF5985AF0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726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997E7A-4F51-755D-F7A9-1583679B2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125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/>
              <a:t>Why try to find edema (and not fracture directly)?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0DEB2-724A-A14F-B77D-BE1C88D24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Edema usually has a larger Regions of Interest (ROI) than fracture</a:t>
            </a:r>
          </a:p>
          <a:p>
            <a:pPr lvl="1"/>
            <a:r>
              <a:rPr lang="en-US" dirty="0"/>
              <a:t>Easier to detect and segment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8A5C78-DEA8-E62E-AF66-4177732B9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BBD652F-3893-D846-8608-EF6FF5985AF0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B5CF28-4C79-314A-B591-15E20840E5D0}"/>
              </a:ext>
            </a:extLst>
          </p:cNvPr>
          <p:cNvSpPr txBox="1"/>
          <p:nvPr/>
        </p:nvSpPr>
        <p:spPr>
          <a:xfrm>
            <a:off x="2802577" y="51182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59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903332</TotalTime>
  <Words>3466</Words>
  <Application>Microsoft Macintosh PowerPoint</Application>
  <PresentationFormat>Widescreen</PresentationFormat>
  <Paragraphs>519</Paragraphs>
  <Slides>88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6" baseType="lpstr">
      <vt:lpstr>Aptos</vt:lpstr>
      <vt:lpstr>Aptos Display</vt:lpstr>
      <vt:lpstr>Arial</vt:lpstr>
      <vt:lpstr>Calibri</vt:lpstr>
      <vt:lpstr>Cambria Math</vt:lpstr>
      <vt:lpstr>Times New Roman</vt:lpstr>
      <vt:lpstr>TimesNewRomanPSMT</vt:lpstr>
      <vt:lpstr>Office Theme</vt:lpstr>
      <vt:lpstr>Deep Q-learning in Sagittal Magnetic Resonance Imaging of the Foot and Ankle</vt:lpstr>
      <vt:lpstr>Acknowledgements </vt:lpstr>
      <vt:lpstr>Acknowledgements</vt:lpstr>
      <vt:lpstr>1. Introduction </vt:lpstr>
      <vt:lpstr>Long-term goals</vt:lpstr>
      <vt:lpstr>Goals of this work</vt:lpstr>
      <vt:lpstr>Build a reinforcement learning tool that finds edema </vt:lpstr>
      <vt:lpstr>Edema in SAGIR images </vt:lpstr>
      <vt:lpstr>Why try to find edema (and not fracture directly)?</vt:lpstr>
      <vt:lpstr> Build a reinforcement learning agent to localize the calcaneus (heel) bone   </vt:lpstr>
      <vt:lpstr>Calcaneus bone in SAGT1 images</vt:lpstr>
      <vt:lpstr>Why segment the calcaneus (heel) bone?</vt:lpstr>
      <vt:lpstr>Why MRI ?</vt:lpstr>
      <vt:lpstr>2. Background </vt:lpstr>
      <vt:lpstr>Reinforcement Learning – Markov Decision Processes (MDPs)</vt:lpstr>
      <vt:lpstr>Problem Simplification: Gridworld (Sutton and Barto)</vt:lpstr>
      <vt:lpstr>Solution</vt:lpstr>
      <vt:lpstr>Applying this to  my problem</vt:lpstr>
      <vt:lpstr>Environment &amp; Goal</vt:lpstr>
      <vt:lpstr>States</vt:lpstr>
      <vt:lpstr>Actions</vt:lpstr>
      <vt:lpstr>Rewards</vt:lpstr>
      <vt:lpstr>Some non-optimal policies</vt:lpstr>
      <vt:lpstr>How do we arrive at policies?</vt:lpstr>
      <vt:lpstr>Q learning</vt:lpstr>
      <vt:lpstr>The Bellman Optimality Equation</vt:lpstr>
      <vt:lpstr>Q learning types</vt:lpstr>
      <vt:lpstr>3. Related Works </vt:lpstr>
      <vt:lpstr>4. Methods </vt:lpstr>
      <vt:lpstr>Dataset</vt:lpstr>
      <vt:lpstr>Two Experiments</vt:lpstr>
      <vt:lpstr>Ground Truth Labels</vt:lpstr>
      <vt:lpstr>Segment Any Bone (Gu et al., 2024)</vt:lpstr>
      <vt:lpstr>Processing the bone masks</vt:lpstr>
      <vt:lpstr>Network Architecture</vt:lpstr>
      <vt:lpstr>ResNet50</vt:lpstr>
      <vt:lpstr>Train ResNet50</vt:lpstr>
      <vt:lpstr>Train the  Q-Network</vt:lpstr>
      <vt:lpstr>5. Results </vt:lpstr>
      <vt:lpstr>Two Experiments</vt:lpstr>
      <vt:lpstr>Edema </vt:lpstr>
      <vt:lpstr>Calcaneus</vt:lpstr>
      <vt:lpstr>6. Discussion </vt:lpstr>
      <vt:lpstr>Edema experiment</vt:lpstr>
      <vt:lpstr>PowerPoint Presentation</vt:lpstr>
      <vt:lpstr>Action map continued</vt:lpstr>
      <vt:lpstr>Calcaneus vs edema</vt:lpstr>
      <vt:lpstr>Why did edema segmentation not work?</vt:lpstr>
      <vt:lpstr>7. Conclusion </vt:lpstr>
      <vt:lpstr>Overall</vt:lpstr>
      <vt:lpstr>Future Work: Ideas for Improvement</vt:lpstr>
      <vt:lpstr>Continue exploration of only negative rewards </vt:lpstr>
      <vt:lpstr>Trigger action </vt:lpstr>
      <vt:lpstr>Multiple start locations</vt:lpstr>
      <vt:lpstr>External (SVM) classifier </vt:lpstr>
      <vt:lpstr>More complex state (previous frames and/or action history) </vt:lpstr>
      <vt:lpstr>8. References </vt:lpstr>
      <vt:lpstr>PowerPoint Presentation</vt:lpstr>
      <vt:lpstr>PowerPoint Presentation</vt:lpstr>
      <vt:lpstr>Supplemental Slides </vt:lpstr>
      <vt:lpstr>S1. Introduction Supplement </vt:lpstr>
      <vt:lpstr>S2. Background Supplement </vt:lpstr>
      <vt:lpstr>Foot Anatomy</vt:lpstr>
      <vt:lpstr>Some Relevant Equations</vt:lpstr>
      <vt:lpstr>DQN training loop</vt:lpstr>
      <vt:lpstr>Gridworld</vt:lpstr>
      <vt:lpstr>S3. Related Works Supplement </vt:lpstr>
      <vt:lpstr>Some early related works</vt:lpstr>
      <vt:lpstr>Xu et al.</vt:lpstr>
      <vt:lpstr>S4. Methods Supplement </vt:lpstr>
      <vt:lpstr>Network input modes (any or all combined)</vt:lpstr>
      <vt:lpstr>Making calcaneus ground truths</vt:lpstr>
      <vt:lpstr>ResNet 50 channel visuals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S5. Results Supplement </vt:lpstr>
      <vt:lpstr>PowerPoint Presentation</vt:lpstr>
      <vt:lpstr>PowerPoint Presentation</vt:lpstr>
      <vt:lpstr>Supervised experiments A-D</vt:lpstr>
      <vt:lpstr>Calcaneus Experiments</vt:lpstr>
      <vt:lpstr>S6. Discussion Supplement </vt:lpstr>
      <vt:lpstr>S7. Conclusion Supplement </vt:lpstr>
      <vt:lpstr>Jacob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defense</dc:title>
  <dc:creator>Jim Robinson</dc:creator>
  <cp:lastModifiedBy>Jim Robinson</cp:lastModifiedBy>
  <cp:revision>184</cp:revision>
  <dcterms:created xsi:type="dcterms:W3CDTF">2024-08-29T19:11:08Z</dcterms:created>
  <dcterms:modified xsi:type="dcterms:W3CDTF">2024-11-01T20:01:29Z</dcterms:modified>
</cp:coreProperties>
</file>